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99" r:id="rId2"/>
    <p:sldId id="307" r:id="rId3"/>
    <p:sldId id="258" r:id="rId4"/>
    <p:sldId id="259" r:id="rId5"/>
    <p:sldId id="303" r:id="rId6"/>
    <p:sldId id="261" r:id="rId7"/>
    <p:sldId id="262" r:id="rId8"/>
    <p:sldId id="263" r:id="rId9"/>
    <p:sldId id="312" r:id="rId10"/>
    <p:sldId id="313" r:id="rId11"/>
    <p:sldId id="310" r:id="rId12"/>
    <p:sldId id="314" r:id="rId13"/>
    <p:sldId id="316" r:id="rId14"/>
    <p:sldId id="317" r:id="rId15"/>
    <p:sldId id="318" r:id="rId16"/>
    <p:sldId id="319" r:id="rId17"/>
    <p:sldId id="328" r:id="rId18"/>
    <p:sldId id="329" r:id="rId19"/>
    <p:sldId id="330" r:id="rId20"/>
    <p:sldId id="323" r:id="rId21"/>
    <p:sldId id="324" r:id="rId22"/>
    <p:sldId id="265" r:id="rId23"/>
    <p:sldId id="266" r:id="rId24"/>
    <p:sldId id="267" r:id="rId25"/>
    <p:sldId id="25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309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304" r:id="rId51"/>
    <p:sldId id="291" r:id="rId52"/>
    <p:sldId id="292" r:id="rId53"/>
    <p:sldId id="293" r:id="rId54"/>
    <p:sldId id="294" r:id="rId55"/>
    <p:sldId id="296" r:id="rId56"/>
    <p:sldId id="336" r:id="rId57"/>
    <p:sldId id="297" r:id="rId58"/>
    <p:sldId id="308" r:id="rId59"/>
    <p:sldId id="298" r:id="rId60"/>
    <p:sldId id="306" r:id="rId61"/>
    <p:sldId id="300" r:id="rId62"/>
    <p:sldId id="301" r:id="rId63"/>
    <p:sldId id="302" r:id="rId64"/>
    <p:sldId id="331" r:id="rId65"/>
    <p:sldId id="332" r:id="rId66"/>
    <p:sldId id="333" r:id="rId67"/>
    <p:sldId id="334" r:id="rId68"/>
    <p:sldId id="335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8" r:id="rId80"/>
    <p:sldId id="347" r:id="rId81"/>
    <p:sldId id="305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777777"/>
    <a:srgbClr val="FF3300"/>
    <a:srgbClr val="FFFFFF"/>
    <a:srgbClr val="4F81BD"/>
    <a:srgbClr val="00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29" autoAdjust="0"/>
  </p:normalViewPr>
  <p:slideViewPr>
    <p:cSldViewPr>
      <p:cViewPr>
        <p:scale>
          <a:sx n="100" d="100"/>
          <a:sy n="100" d="100"/>
        </p:scale>
        <p:origin x="-72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91B809-24AE-485C-AE94-235CAB0EE403}" type="datetimeFigureOut">
              <a:rPr lang="he-IL" smtClean="0"/>
              <a:t>כ"ד/ניסן/תשפ"א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696B39-D736-4ED3-8FFC-3C16E7EC8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46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64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80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he-IL" dirty="0" smtClean="0"/>
              <a:t>Feb</a:t>
            </a:r>
            <a:r>
              <a:rPr lang="en-US" dirty="0" smtClean="0"/>
              <a:t>r</a:t>
            </a:r>
            <a:r>
              <a:rPr lang="he-IL" dirty="0" smtClean="0"/>
              <a:t>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0"/>
            <a:ext cx="7772400" cy="12166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Caches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1594030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prepared and Instructed 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Eng. Faculty, Bar-Ilan University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28484" y="3190530"/>
            <a:ext cx="7460831" cy="2979294"/>
            <a:chOff x="1691680" y="3199492"/>
            <a:chExt cx="7460831" cy="2979294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199492"/>
              <a:ext cx="2480896" cy="297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965" y="3203973"/>
              <a:ext cx="2400631" cy="297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3208454"/>
              <a:ext cx="2420271" cy="297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09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altLang="he-IL" sz="3600" dirty="0"/>
              <a:t>6-Transistor SRAM </a:t>
            </a:r>
            <a:r>
              <a:rPr lang="en-US" altLang="he-IL" sz="3600" dirty="0" smtClean="0"/>
              <a:t>Cell</a:t>
            </a:r>
            <a:endParaRPr lang="he-IL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</a:t>
            </a:r>
            <a:r>
              <a:rPr lang="en-US" smtClean="0"/>
              <a:t>r</a:t>
            </a:r>
            <a:r>
              <a:rPr lang="he-IL" smtClean="0"/>
              <a:t>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177"/>
          <p:cNvGrpSpPr>
            <a:grpSpLocks/>
          </p:cNvGrpSpPr>
          <p:nvPr/>
        </p:nvGrpSpPr>
        <p:grpSpPr bwMode="auto">
          <a:xfrm>
            <a:off x="1648057" y="1628800"/>
            <a:ext cx="5714253" cy="3908013"/>
            <a:chOff x="1967" y="2248"/>
            <a:chExt cx="3010" cy="1665"/>
          </a:xfrm>
        </p:grpSpPr>
        <p:sp>
          <p:nvSpPr>
            <p:cNvPr id="8" name="Line 54"/>
            <p:cNvSpPr>
              <a:spLocks noChangeShapeType="1"/>
            </p:cNvSpPr>
            <p:nvPr/>
          </p:nvSpPr>
          <p:spPr bwMode="auto">
            <a:xfrm>
              <a:off x="4151" y="2774"/>
              <a:ext cx="0" cy="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9" name="Line 55"/>
            <p:cNvSpPr>
              <a:spLocks noChangeShapeType="1"/>
            </p:cNvSpPr>
            <p:nvPr/>
          </p:nvSpPr>
          <p:spPr bwMode="auto">
            <a:xfrm flipH="1">
              <a:off x="4054" y="2871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" name="Line 56"/>
            <p:cNvSpPr>
              <a:spLocks noChangeShapeType="1"/>
            </p:cNvSpPr>
            <p:nvPr/>
          </p:nvSpPr>
          <p:spPr bwMode="auto">
            <a:xfrm>
              <a:off x="4054" y="2871"/>
              <a:ext cx="0" cy="2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" name="Line 59"/>
            <p:cNvSpPr>
              <a:spLocks noChangeShapeType="1"/>
            </p:cNvSpPr>
            <p:nvPr/>
          </p:nvSpPr>
          <p:spPr bwMode="auto">
            <a:xfrm flipV="1">
              <a:off x="4151" y="3088"/>
              <a:ext cx="0" cy="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Line 60"/>
            <p:cNvSpPr>
              <a:spLocks noChangeShapeType="1"/>
            </p:cNvSpPr>
            <p:nvPr/>
          </p:nvSpPr>
          <p:spPr bwMode="auto">
            <a:xfrm flipH="1" flipV="1">
              <a:off x="4054" y="3088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3" name="Line 70"/>
            <p:cNvSpPr>
              <a:spLocks noChangeShapeType="1"/>
            </p:cNvSpPr>
            <p:nvPr/>
          </p:nvSpPr>
          <p:spPr bwMode="auto">
            <a:xfrm>
              <a:off x="4006" y="2871"/>
              <a:ext cx="0" cy="2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4" name="Line 75"/>
            <p:cNvSpPr>
              <a:spLocks noChangeShapeType="1"/>
            </p:cNvSpPr>
            <p:nvPr/>
          </p:nvSpPr>
          <p:spPr bwMode="auto">
            <a:xfrm>
              <a:off x="4151" y="3185"/>
              <a:ext cx="0" cy="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Line 76"/>
            <p:cNvSpPr>
              <a:spLocks noChangeShapeType="1"/>
            </p:cNvSpPr>
            <p:nvPr/>
          </p:nvSpPr>
          <p:spPr bwMode="auto">
            <a:xfrm flipH="1">
              <a:off x="4054" y="3282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6" name="Line 77"/>
            <p:cNvSpPr>
              <a:spLocks noChangeShapeType="1"/>
            </p:cNvSpPr>
            <p:nvPr/>
          </p:nvSpPr>
          <p:spPr bwMode="auto">
            <a:xfrm>
              <a:off x="4054" y="3282"/>
              <a:ext cx="0" cy="2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7" name="Line 79"/>
            <p:cNvSpPr>
              <a:spLocks noChangeShapeType="1"/>
            </p:cNvSpPr>
            <p:nvPr/>
          </p:nvSpPr>
          <p:spPr bwMode="auto">
            <a:xfrm flipV="1">
              <a:off x="4151" y="3499"/>
              <a:ext cx="0" cy="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Line 80"/>
            <p:cNvSpPr>
              <a:spLocks noChangeShapeType="1"/>
            </p:cNvSpPr>
            <p:nvPr/>
          </p:nvSpPr>
          <p:spPr bwMode="auto">
            <a:xfrm flipH="1" flipV="1">
              <a:off x="4054" y="3499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9" name="Line 81"/>
            <p:cNvSpPr>
              <a:spLocks noChangeShapeType="1"/>
            </p:cNvSpPr>
            <p:nvPr/>
          </p:nvSpPr>
          <p:spPr bwMode="auto">
            <a:xfrm>
              <a:off x="4006" y="3282"/>
              <a:ext cx="0" cy="2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0" name="Oval 82"/>
            <p:cNvSpPr>
              <a:spLocks noChangeArrowheads="1"/>
            </p:cNvSpPr>
            <p:nvPr/>
          </p:nvSpPr>
          <p:spPr bwMode="auto">
            <a:xfrm>
              <a:off x="3934" y="2952"/>
              <a:ext cx="72" cy="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  <p:sp>
          <p:nvSpPr>
            <p:cNvPr id="21" name="Line 98"/>
            <p:cNvSpPr>
              <a:spLocks noChangeShapeType="1"/>
            </p:cNvSpPr>
            <p:nvPr/>
          </p:nvSpPr>
          <p:spPr bwMode="auto">
            <a:xfrm flipH="1">
              <a:off x="3788" y="2981"/>
              <a:ext cx="1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2" name="Line 99"/>
            <p:cNvSpPr>
              <a:spLocks noChangeShapeType="1"/>
            </p:cNvSpPr>
            <p:nvPr/>
          </p:nvSpPr>
          <p:spPr bwMode="auto">
            <a:xfrm flipH="1">
              <a:off x="3788" y="3403"/>
              <a:ext cx="2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3" name="Line 100"/>
            <p:cNvSpPr>
              <a:spLocks noChangeShapeType="1"/>
            </p:cNvSpPr>
            <p:nvPr/>
          </p:nvSpPr>
          <p:spPr bwMode="auto">
            <a:xfrm>
              <a:off x="3786" y="2981"/>
              <a:ext cx="2" cy="4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Line 103"/>
            <p:cNvSpPr>
              <a:spLocks noChangeShapeType="1"/>
            </p:cNvSpPr>
            <p:nvPr/>
          </p:nvSpPr>
          <p:spPr bwMode="auto">
            <a:xfrm rot="16200000" flipH="1">
              <a:off x="4255" y="3079"/>
              <a:ext cx="0" cy="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Line 104"/>
            <p:cNvSpPr>
              <a:spLocks noChangeShapeType="1"/>
            </p:cNvSpPr>
            <p:nvPr/>
          </p:nvSpPr>
          <p:spPr bwMode="auto">
            <a:xfrm rot="-5400000">
              <a:off x="4309" y="3134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" name="Line 105"/>
            <p:cNvSpPr>
              <a:spLocks noChangeShapeType="1"/>
            </p:cNvSpPr>
            <p:nvPr/>
          </p:nvSpPr>
          <p:spPr bwMode="auto">
            <a:xfrm rot="16200000" flipH="1">
              <a:off x="4467" y="2977"/>
              <a:ext cx="0" cy="2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Line 106"/>
            <p:cNvSpPr>
              <a:spLocks noChangeShapeType="1"/>
            </p:cNvSpPr>
            <p:nvPr/>
          </p:nvSpPr>
          <p:spPr bwMode="auto">
            <a:xfrm rot="-5400000" flipH="1" flipV="1">
              <a:off x="4624" y="3134"/>
              <a:ext cx="0" cy="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Line 107"/>
            <p:cNvSpPr>
              <a:spLocks noChangeShapeType="1"/>
            </p:cNvSpPr>
            <p:nvPr/>
          </p:nvSpPr>
          <p:spPr bwMode="auto">
            <a:xfrm rot="16200000" flipV="1">
              <a:off x="4526" y="3134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9" name="Line 108"/>
            <p:cNvSpPr>
              <a:spLocks noChangeShapeType="1"/>
            </p:cNvSpPr>
            <p:nvPr/>
          </p:nvSpPr>
          <p:spPr bwMode="auto">
            <a:xfrm rot="16200000" flipH="1">
              <a:off x="4467" y="2929"/>
              <a:ext cx="0" cy="2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Line 112"/>
            <p:cNvSpPr>
              <a:spLocks noChangeShapeType="1"/>
            </p:cNvSpPr>
            <p:nvPr/>
          </p:nvSpPr>
          <p:spPr bwMode="auto">
            <a:xfrm flipH="1">
              <a:off x="3118" y="2775"/>
              <a:ext cx="0" cy="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1" name="Line 113"/>
            <p:cNvSpPr>
              <a:spLocks noChangeShapeType="1"/>
            </p:cNvSpPr>
            <p:nvPr/>
          </p:nvSpPr>
          <p:spPr bwMode="auto">
            <a:xfrm>
              <a:off x="3118" y="2872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2" name="Line 114"/>
            <p:cNvSpPr>
              <a:spLocks noChangeShapeType="1"/>
            </p:cNvSpPr>
            <p:nvPr/>
          </p:nvSpPr>
          <p:spPr bwMode="auto">
            <a:xfrm flipH="1">
              <a:off x="3215" y="2872"/>
              <a:ext cx="0" cy="2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3" name="Line 115"/>
            <p:cNvSpPr>
              <a:spLocks noChangeShapeType="1"/>
            </p:cNvSpPr>
            <p:nvPr/>
          </p:nvSpPr>
          <p:spPr bwMode="auto">
            <a:xfrm flipH="1" flipV="1">
              <a:off x="3118" y="3089"/>
              <a:ext cx="0" cy="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4" name="Line 116"/>
            <p:cNvSpPr>
              <a:spLocks noChangeShapeType="1"/>
            </p:cNvSpPr>
            <p:nvPr/>
          </p:nvSpPr>
          <p:spPr bwMode="auto">
            <a:xfrm flipV="1">
              <a:off x="3118" y="3089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" name="Line 117"/>
            <p:cNvSpPr>
              <a:spLocks noChangeShapeType="1"/>
            </p:cNvSpPr>
            <p:nvPr/>
          </p:nvSpPr>
          <p:spPr bwMode="auto">
            <a:xfrm flipH="1">
              <a:off x="3263" y="2872"/>
              <a:ext cx="0" cy="2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6" name="Line 118"/>
            <p:cNvSpPr>
              <a:spLocks noChangeShapeType="1"/>
            </p:cNvSpPr>
            <p:nvPr/>
          </p:nvSpPr>
          <p:spPr bwMode="auto">
            <a:xfrm flipH="1">
              <a:off x="3118" y="3186"/>
              <a:ext cx="0" cy="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7" name="Line 119"/>
            <p:cNvSpPr>
              <a:spLocks noChangeShapeType="1"/>
            </p:cNvSpPr>
            <p:nvPr/>
          </p:nvSpPr>
          <p:spPr bwMode="auto">
            <a:xfrm>
              <a:off x="3118" y="3283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8" name="Line 120"/>
            <p:cNvSpPr>
              <a:spLocks noChangeShapeType="1"/>
            </p:cNvSpPr>
            <p:nvPr/>
          </p:nvSpPr>
          <p:spPr bwMode="auto">
            <a:xfrm flipH="1">
              <a:off x="3215" y="3283"/>
              <a:ext cx="0" cy="2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" name="Line 121"/>
            <p:cNvSpPr>
              <a:spLocks noChangeShapeType="1"/>
            </p:cNvSpPr>
            <p:nvPr/>
          </p:nvSpPr>
          <p:spPr bwMode="auto">
            <a:xfrm flipH="1" flipV="1">
              <a:off x="3118" y="3500"/>
              <a:ext cx="0" cy="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" name="Line 122"/>
            <p:cNvSpPr>
              <a:spLocks noChangeShapeType="1"/>
            </p:cNvSpPr>
            <p:nvPr/>
          </p:nvSpPr>
          <p:spPr bwMode="auto">
            <a:xfrm flipV="1">
              <a:off x="3118" y="3500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1" name="Line 123"/>
            <p:cNvSpPr>
              <a:spLocks noChangeShapeType="1"/>
            </p:cNvSpPr>
            <p:nvPr/>
          </p:nvSpPr>
          <p:spPr bwMode="auto">
            <a:xfrm flipH="1">
              <a:off x="3263" y="3283"/>
              <a:ext cx="0" cy="2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2" name="Oval 124"/>
            <p:cNvSpPr>
              <a:spLocks noChangeArrowheads="1"/>
            </p:cNvSpPr>
            <p:nvPr/>
          </p:nvSpPr>
          <p:spPr bwMode="auto">
            <a:xfrm flipH="1">
              <a:off x="3263" y="2952"/>
              <a:ext cx="72" cy="6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  <p:sp>
          <p:nvSpPr>
            <p:cNvPr id="43" name="Line 125"/>
            <p:cNvSpPr>
              <a:spLocks noChangeShapeType="1"/>
            </p:cNvSpPr>
            <p:nvPr/>
          </p:nvSpPr>
          <p:spPr bwMode="auto">
            <a:xfrm>
              <a:off x="3336" y="2982"/>
              <a:ext cx="1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4" name="Line 126"/>
            <p:cNvSpPr>
              <a:spLocks noChangeShapeType="1"/>
            </p:cNvSpPr>
            <p:nvPr/>
          </p:nvSpPr>
          <p:spPr bwMode="auto">
            <a:xfrm>
              <a:off x="3263" y="3404"/>
              <a:ext cx="2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5" name="Line 127"/>
            <p:cNvSpPr>
              <a:spLocks noChangeShapeType="1"/>
            </p:cNvSpPr>
            <p:nvPr/>
          </p:nvSpPr>
          <p:spPr bwMode="auto">
            <a:xfrm flipH="1">
              <a:off x="3481" y="2982"/>
              <a:ext cx="2" cy="4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6" name="Line 128"/>
            <p:cNvSpPr>
              <a:spLocks noChangeShapeType="1"/>
            </p:cNvSpPr>
            <p:nvPr/>
          </p:nvSpPr>
          <p:spPr bwMode="auto">
            <a:xfrm rot="5400000">
              <a:off x="3015" y="3080"/>
              <a:ext cx="0" cy="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7" name="Line 129"/>
            <p:cNvSpPr>
              <a:spLocks noChangeShapeType="1"/>
            </p:cNvSpPr>
            <p:nvPr/>
          </p:nvSpPr>
          <p:spPr bwMode="auto">
            <a:xfrm rot="5400000" flipH="1">
              <a:off x="2862" y="3135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8" name="Line 130"/>
            <p:cNvSpPr>
              <a:spLocks noChangeShapeType="1"/>
            </p:cNvSpPr>
            <p:nvPr/>
          </p:nvSpPr>
          <p:spPr bwMode="auto">
            <a:xfrm rot="5400000">
              <a:off x="2802" y="2978"/>
              <a:ext cx="0" cy="2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9" name="Line 131"/>
            <p:cNvSpPr>
              <a:spLocks noChangeShapeType="1"/>
            </p:cNvSpPr>
            <p:nvPr/>
          </p:nvSpPr>
          <p:spPr bwMode="auto">
            <a:xfrm rot="5400000" flipV="1">
              <a:off x="2646" y="3135"/>
              <a:ext cx="0" cy="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0" name="Line 132"/>
            <p:cNvSpPr>
              <a:spLocks noChangeShapeType="1"/>
            </p:cNvSpPr>
            <p:nvPr/>
          </p:nvSpPr>
          <p:spPr bwMode="auto">
            <a:xfrm rot="5400000" flipH="1" flipV="1">
              <a:off x="2645" y="3135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1" name="Line 133"/>
            <p:cNvSpPr>
              <a:spLocks noChangeShapeType="1"/>
            </p:cNvSpPr>
            <p:nvPr/>
          </p:nvSpPr>
          <p:spPr bwMode="auto">
            <a:xfrm rot="5400000">
              <a:off x="2802" y="2930"/>
              <a:ext cx="0" cy="2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2" name="Line 134"/>
            <p:cNvSpPr>
              <a:spLocks noChangeShapeType="1"/>
            </p:cNvSpPr>
            <p:nvPr/>
          </p:nvSpPr>
          <p:spPr bwMode="auto">
            <a:xfrm>
              <a:off x="3120" y="3186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3" name="Line 135"/>
            <p:cNvSpPr>
              <a:spLocks noChangeShapeType="1"/>
            </p:cNvSpPr>
            <p:nvPr/>
          </p:nvSpPr>
          <p:spPr bwMode="auto">
            <a:xfrm flipV="1">
              <a:off x="3324" y="3104"/>
              <a:ext cx="0" cy="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4" name="Line 136"/>
            <p:cNvSpPr>
              <a:spLocks noChangeShapeType="1"/>
            </p:cNvSpPr>
            <p:nvPr/>
          </p:nvSpPr>
          <p:spPr bwMode="auto">
            <a:xfrm>
              <a:off x="3322" y="3102"/>
              <a:ext cx="4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5" name="Line 143"/>
            <p:cNvSpPr>
              <a:spLocks noChangeShapeType="1"/>
            </p:cNvSpPr>
            <p:nvPr/>
          </p:nvSpPr>
          <p:spPr bwMode="auto">
            <a:xfrm flipH="1" flipV="1">
              <a:off x="3941" y="318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6" name="Line 144"/>
            <p:cNvSpPr>
              <a:spLocks noChangeShapeType="1"/>
            </p:cNvSpPr>
            <p:nvPr/>
          </p:nvSpPr>
          <p:spPr bwMode="auto">
            <a:xfrm flipH="1">
              <a:off x="3939" y="3181"/>
              <a:ext cx="0" cy="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7" name="Line 145"/>
            <p:cNvSpPr>
              <a:spLocks noChangeShapeType="1"/>
            </p:cNvSpPr>
            <p:nvPr/>
          </p:nvSpPr>
          <p:spPr bwMode="auto">
            <a:xfrm flipH="1" flipV="1">
              <a:off x="3477" y="3265"/>
              <a:ext cx="4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8" name="Line 146"/>
            <p:cNvSpPr>
              <a:spLocks noChangeShapeType="1"/>
            </p:cNvSpPr>
            <p:nvPr/>
          </p:nvSpPr>
          <p:spPr bwMode="auto">
            <a:xfrm>
              <a:off x="3118" y="3596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9" name="Line 147"/>
            <p:cNvSpPr>
              <a:spLocks noChangeShapeType="1"/>
            </p:cNvSpPr>
            <p:nvPr/>
          </p:nvSpPr>
          <p:spPr bwMode="auto">
            <a:xfrm>
              <a:off x="4151" y="3595"/>
              <a:ext cx="0" cy="1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60" name="Line 148"/>
            <p:cNvSpPr>
              <a:spLocks noChangeShapeType="1"/>
            </p:cNvSpPr>
            <p:nvPr/>
          </p:nvSpPr>
          <p:spPr bwMode="auto">
            <a:xfrm>
              <a:off x="3118" y="3732"/>
              <a:ext cx="10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61" name="Line 151"/>
            <p:cNvSpPr>
              <a:spLocks noChangeShapeType="1"/>
            </p:cNvSpPr>
            <p:nvPr/>
          </p:nvSpPr>
          <p:spPr bwMode="auto">
            <a:xfrm flipV="1">
              <a:off x="3117" y="2643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62" name="Line 152"/>
            <p:cNvSpPr>
              <a:spLocks noChangeShapeType="1"/>
            </p:cNvSpPr>
            <p:nvPr/>
          </p:nvSpPr>
          <p:spPr bwMode="auto">
            <a:xfrm flipV="1">
              <a:off x="4150" y="2640"/>
              <a:ext cx="0" cy="1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63" name="Line 153"/>
            <p:cNvSpPr>
              <a:spLocks noChangeShapeType="1"/>
            </p:cNvSpPr>
            <p:nvPr/>
          </p:nvSpPr>
          <p:spPr bwMode="auto">
            <a:xfrm flipV="1">
              <a:off x="3117" y="2641"/>
              <a:ext cx="10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64" name="Line 154"/>
            <p:cNvSpPr>
              <a:spLocks noChangeShapeType="1"/>
            </p:cNvSpPr>
            <p:nvPr/>
          </p:nvSpPr>
          <p:spPr bwMode="auto">
            <a:xfrm>
              <a:off x="3630" y="3728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65" name="Line 155"/>
            <p:cNvSpPr>
              <a:spLocks noChangeShapeType="1"/>
            </p:cNvSpPr>
            <p:nvPr/>
          </p:nvSpPr>
          <p:spPr bwMode="auto">
            <a:xfrm flipV="1">
              <a:off x="3568" y="3822"/>
              <a:ext cx="128" cy="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66" name="Line 156"/>
            <p:cNvSpPr>
              <a:spLocks noChangeShapeType="1"/>
            </p:cNvSpPr>
            <p:nvPr/>
          </p:nvSpPr>
          <p:spPr bwMode="auto">
            <a:xfrm>
              <a:off x="3643" y="2463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67" name="Line 158"/>
            <p:cNvSpPr>
              <a:spLocks noChangeShapeType="1"/>
            </p:cNvSpPr>
            <p:nvPr/>
          </p:nvSpPr>
          <p:spPr bwMode="auto">
            <a:xfrm>
              <a:off x="2400" y="2376"/>
              <a:ext cx="250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68" name="Line 159"/>
            <p:cNvSpPr>
              <a:spLocks noChangeShapeType="1"/>
            </p:cNvSpPr>
            <p:nvPr/>
          </p:nvSpPr>
          <p:spPr bwMode="auto">
            <a:xfrm>
              <a:off x="4670" y="2248"/>
              <a:ext cx="0" cy="16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69" name="Line 161"/>
            <p:cNvSpPr>
              <a:spLocks noChangeShapeType="1"/>
            </p:cNvSpPr>
            <p:nvPr/>
          </p:nvSpPr>
          <p:spPr bwMode="auto">
            <a:xfrm>
              <a:off x="2601" y="2249"/>
              <a:ext cx="0" cy="16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0" name="Line 162"/>
            <p:cNvSpPr>
              <a:spLocks noChangeShapeType="1"/>
            </p:cNvSpPr>
            <p:nvPr/>
          </p:nvSpPr>
          <p:spPr bwMode="auto">
            <a:xfrm flipV="1">
              <a:off x="2808" y="2374"/>
              <a:ext cx="0" cy="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1" name="Oval 163"/>
            <p:cNvSpPr>
              <a:spLocks noChangeArrowheads="1"/>
            </p:cNvSpPr>
            <p:nvPr/>
          </p:nvSpPr>
          <p:spPr bwMode="auto">
            <a:xfrm>
              <a:off x="2786" y="2358"/>
              <a:ext cx="44" cy="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  <p:sp>
          <p:nvSpPr>
            <p:cNvPr id="72" name="Line 166"/>
            <p:cNvSpPr>
              <a:spLocks noChangeShapeType="1"/>
            </p:cNvSpPr>
            <p:nvPr/>
          </p:nvSpPr>
          <p:spPr bwMode="auto">
            <a:xfrm flipV="1">
              <a:off x="4467" y="2371"/>
              <a:ext cx="0" cy="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3" name="Oval 167"/>
            <p:cNvSpPr>
              <a:spLocks noChangeArrowheads="1"/>
            </p:cNvSpPr>
            <p:nvPr/>
          </p:nvSpPr>
          <p:spPr bwMode="auto">
            <a:xfrm>
              <a:off x="4445" y="2355"/>
              <a:ext cx="44" cy="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  <p:graphicFrame>
          <p:nvGraphicFramePr>
            <p:cNvPr id="74" name="Object 168"/>
            <p:cNvGraphicFramePr>
              <a:graphicFrameLocks noChangeAspect="1"/>
            </p:cNvGraphicFramePr>
            <p:nvPr/>
          </p:nvGraphicFramePr>
          <p:xfrm>
            <a:off x="4763" y="3677"/>
            <a:ext cx="214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4" name="Equation" r:id="rId3" imgW="203024" imgH="215713" progId="Equation.DSMT4">
                    <p:embed/>
                  </p:oleObj>
                </mc:Choice>
                <mc:Fallback>
                  <p:oleObj name="Equation" r:id="rId3" imgW="203024" imgH="2157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3" y="3677"/>
                          <a:ext cx="214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69"/>
            <p:cNvGraphicFramePr>
              <a:graphicFrameLocks noChangeAspect="1"/>
            </p:cNvGraphicFramePr>
            <p:nvPr/>
          </p:nvGraphicFramePr>
          <p:xfrm>
            <a:off x="2340" y="3698"/>
            <a:ext cx="21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5" name="Equation" r:id="rId5" imgW="202936" imgH="177569" progId="Equation.DSMT4">
                    <p:embed/>
                  </p:oleObj>
                </mc:Choice>
                <mc:Fallback>
                  <p:oleObj name="Equation" r:id="rId5" imgW="202936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0" y="3698"/>
                          <a:ext cx="21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170"/>
            <p:cNvGraphicFramePr>
              <a:graphicFrameLocks noChangeAspect="1"/>
            </p:cNvGraphicFramePr>
            <p:nvPr/>
          </p:nvGraphicFramePr>
          <p:xfrm>
            <a:off x="1967" y="2278"/>
            <a:ext cx="400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6" name="Equation" r:id="rId7" imgW="380670" imgH="177646" progId="Equation.DSMT4">
                    <p:embed/>
                  </p:oleObj>
                </mc:Choice>
                <mc:Fallback>
                  <p:oleObj name="Equation" r:id="rId7" imgW="380670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7" y="2278"/>
                          <a:ext cx="400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" name="Oval 173"/>
            <p:cNvSpPr>
              <a:spLocks noChangeArrowheads="1"/>
            </p:cNvSpPr>
            <p:nvPr/>
          </p:nvSpPr>
          <p:spPr bwMode="auto">
            <a:xfrm>
              <a:off x="3094" y="3160"/>
              <a:ext cx="44" cy="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  <p:sp>
          <p:nvSpPr>
            <p:cNvPr id="78" name="Oval 176"/>
            <p:cNvSpPr>
              <a:spLocks noChangeArrowheads="1"/>
            </p:cNvSpPr>
            <p:nvPr/>
          </p:nvSpPr>
          <p:spPr bwMode="auto">
            <a:xfrm>
              <a:off x="4127" y="3159"/>
              <a:ext cx="44" cy="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</p:grpSp>
    </p:spTree>
    <p:extLst>
      <p:ext uri="{BB962C8B-B14F-4D97-AF65-F5344CB8AC3E}">
        <p14:creationId xmlns:p14="http://schemas.microsoft.com/office/powerpoint/2010/main" val="291268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Dynamic RAM</a:t>
            </a:r>
            <a:endParaRPr lang="he-IL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342"/>
          <p:cNvGrpSpPr>
            <a:grpSpLocks/>
          </p:cNvGrpSpPr>
          <p:nvPr/>
        </p:nvGrpSpPr>
        <p:grpSpPr bwMode="auto">
          <a:xfrm>
            <a:off x="1641426" y="1491891"/>
            <a:ext cx="5360987" cy="4337050"/>
            <a:chOff x="781" y="1208"/>
            <a:chExt cx="3377" cy="2732"/>
          </a:xfrm>
        </p:grpSpPr>
        <p:grpSp>
          <p:nvGrpSpPr>
            <p:cNvPr id="7" name="Group 284"/>
            <p:cNvGrpSpPr>
              <a:grpSpLocks/>
            </p:cNvGrpSpPr>
            <p:nvPr/>
          </p:nvGrpSpPr>
          <p:grpSpPr bwMode="auto">
            <a:xfrm>
              <a:off x="781" y="1208"/>
              <a:ext cx="3377" cy="2732"/>
              <a:chOff x="781" y="1208"/>
              <a:chExt cx="3377" cy="2732"/>
            </a:xfrm>
          </p:grpSpPr>
          <p:grpSp>
            <p:nvGrpSpPr>
              <p:cNvPr id="38" name="Group 275"/>
              <p:cNvGrpSpPr>
                <a:grpSpLocks/>
              </p:cNvGrpSpPr>
              <p:nvPr/>
            </p:nvGrpSpPr>
            <p:grpSpPr bwMode="auto">
              <a:xfrm>
                <a:off x="1474" y="1429"/>
                <a:ext cx="2672" cy="2511"/>
                <a:chOff x="1116" y="754"/>
                <a:chExt cx="2966" cy="2850"/>
              </a:xfrm>
            </p:grpSpPr>
            <p:sp>
              <p:nvSpPr>
                <p:cNvPr id="45" name="Line 3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350" y="2181"/>
                  <a:ext cx="2847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grpSp>
              <p:nvGrpSpPr>
                <p:cNvPr id="46" name="Group 272"/>
                <p:cNvGrpSpPr>
                  <a:grpSpLocks/>
                </p:cNvGrpSpPr>
                <p:nvPr/>
              </p:nvGrpSpPr>
              <p:grpSpPr bwMode="auto">
                <a:xfrm>
                  <a:off x="1118" y="2923"/>
                  <a:ext cx="2963" cy="524"/>
                  <a:chOff x="1118" y="2923"/>
                  <a:chExt cx="2963" cy="524"/>
                </a:xfrm>
              </p:grpSpPr>
              <p:sp>
                <p:nvSpPr>
                  <p:cNvPr id="13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18" y="2930"/>
                    <a:ext cx="29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he-IL"/>
                  </a:p>
                </p:txBody>
              </p:sp>
              <p:grpSp>
                <p:nvGrpSpPr>
                  <p:cNvPr id="138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1225" y="2923"/>
                    <a:ext cx="467" cy="522"/>
                    <a:chOff x="4603" y="2529"/>
                    <a:chExt cx="467" cy="522"/>
                  </a:xfrm>
                </p:grpSpPr>
                <p:grpSp>
                  <p:nvGrpSpPr>
                    <p:cNvPr id="167" name="Group 224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682" y="2631"/>
                      <a:ext cx="388" cy="139"/>
                      <a:chOff x="2445" y="2644"/>
                      <a:chExt cx="411" cy="145"/>
                    </a:xfrm>
                  </p:grpSpPr>
                  <p:sp>
                    <p:nvSpPr>
                      <p:cNvPr id="174" name="Line 22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>
                        <a:off x="2710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75" name="Line 22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83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76" name="Line 22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494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77" name="Line 22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 flipV="1">
                        <a:off x="2493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78" name="Line 22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35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79" name="Line 23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808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168" name="Line 2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31" y="2954"/>
                      <a:ext cx="113" cy="9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69" name="Line 2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7" y="2764"/>
                      <a:ext cx="0" cy="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70" name="Line 2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841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71" name="Line 2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904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72" name="Line 2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74" y="2529"/>
                      <a:ext cx="0" cy="10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73" name="Line 2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6" y="2895"/>
                      <a:ext cx="0" cy="11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139" name="Group 237"/>
                  <p:cNvGrpSpPr>
                    <a:grpSpLocks/>
                  </p:cNvGrpSpPr>
                  <p:nvPr/>
                </p:nvGrpSpPr>
                <p:grpSpPr bwMode="auto">
                  <a:xfrm>
                    <a:off x="1804" y="2924"/>
                    <a:ext cx="467" cy="522"/>
                    <a:chOff x="4603" y="2529"/>
                    <a:chExt cx="467" cy="522"/>
                  </a:xfrm>
                </p:grpSpPr>
                <p:grpSp>
                  <p:nvGrpSpPr>
                    <p:cNvPr id="154" name="Group 238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682" y="2631"/>
                      <a:ext cx="388" cy="139"/>
                      <a:chOff x="2445" y="2644"/>
                      <a:chExt cx="411" cy="145"/>
                    </a:xfrm>
                  </p:grpSpPr>
                  <p:sp>
                    <p:nvSpPr>
                      <p:cNvPr id="161" name="Line 23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>
                        <a:off x="2710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62" name="Line 24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83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63" name="Line 24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494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64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 flipV="1">
                        <a:off x="2493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65" name="Line 243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35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66" name="Line 24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808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155" name="Line 2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31" y="2954"/>
                      <a:ext cx="113" cy="9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56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7" y="2764"/>
                      <a:ext cx="0" cy="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57" name="Line 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841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58" name="Line 2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904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59" name="Line 2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74" y="2529"/>
                      <a:ext cx="0" cy="10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60" name="Line 2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6" y="2895"/>
                      <a:ext cx="0" cy="11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140" name="Group 251"/>
                  <p:cNvGrpSpPr>
                    <a:grpSpLocks/>
                  </p:cNvGrpSpPr>
                  <p:nvPr/>
                </p:nvGrpSpPr>
                <p:grpSpPr bwMode="auto">
                  <a:xfrm>
                    <a:off x="3315" y="2925"/>
                    <a:ext cx="467" cy="522"/>
                    <a:chOff x="4603" y="2529"/>
                    <a:chExt cx="467" cy="522"/>
                  </a:xfrm>
                </p:grpSpPr>
                <p:grpSp>
                  <p:nvGrpSpPr>
                    <p:cNvPr id="141" name="Group 25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682" y="2631"/>
                      <a:ext cx="388" cy="139"/>
                      <a:chOff x="2445" y="2644"/>
                      <a:chExt cx="411" cy="145"/>
                    </a:xfrm>
                  </p:grpSpPr>
                  <p:sp>
                    <p:nvSpPr>
                      <p:cNvPr id="148" name="Line 253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>
                        <a:off x="2710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49" name="Line 25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83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50" name="Line 25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494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51" name="Line 25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 flipV="1">
                        <a:off x="2493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52" name="Line 25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35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53" name="Line 25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808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142" name="Line 2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31" y="2954"/>
                      <a:ext cx="113" cy="9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43" name="Line 2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7" y="2764"/>
                      <a:ext cx="0" cy="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44" name="Line 2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841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45" name="Line 2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904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46" name="Line 2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74" y="2529"/>
                      <a:ext cx="0" cy="10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47" name="Line 2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6" y="2895"/>
                      <a:ext cx="0" cy="11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</p:grpSp>
            </p:grpSp>
            <p:sp>
              <p:nvSpPr>
                <p:cNvPr id="47" name="Line 26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841" y="2178"/>
                  <a:ext cx="2847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8" name="Line 26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60" y="2179"/>
                  <a:ext cx="2847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grpSp>
              <p:nvGrpSpPr>
                <p:cNvPr id="49" name="Group 273"/>
                <p:cNvGrpSpPr>
                  <a:grpSpLocks/>
                </p:cNvGrpSpPr>
                <p:nvPr/>
              </p:nvGrpSpPr>
              <p:grpSpPr bwMode="auto">
                <a:xfrm>
                  <a:off x="1119" y="1548"/>
                  <a:ext cx="2963" cy="524"/>
                  <a:chOff x="1119" y="1548"/>
                  <a:chExt cx="2963" cy="524"/>
                </a:xfrm>
              </p:grpSpPr>
              <p:grpSp>
                <p:nvGrpSpPr>
                  <p:cNvPr id="94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224" y="1548"/>
                    <a:ext cx="467" cy="522"/>
                    <a:chOff x="4603" y="2529"/>
                    <a:chExt cx="467" cy="522"/>
                  </a:xfrm>
                </p:grpSpPr>
                <p:grpSp>
                  <p:nvGrpSpPr>
                    <p:cNvPr id="124" name="Group 54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682" y="2631"/>
                      <a:ext cx="388" cy="139"/>
                      <a:chOff x="2445" y="2644"/>
                      <a:chExt cx="411" cy="145"/>
                    </a:xfrm>
                  </p:grpSpPr>
                  <p:sp>
                    <p:nvSpPr>
                      <p:cNvPr id="131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>
                        <a:off x="2710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32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83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33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494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34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 flipV="1">
                        <a:off x="2493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35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35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36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808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125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31" y="2954"/>
                      <a:ext cx="113" cy="9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2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7" y="2764"/>
                      <a:ext cx="0" cy="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27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841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2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904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29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74" y="2529"/>
                      <a:ext cx="0" cy="10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3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6" y="2895"/>
                      <a:ext cx="0" cy="11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9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03" y="1549"/>
                    <a:ext cx="467" cy="522"/>
                    <a:chOff x="4603" y="2529"/>
                    <a:chExt cx="467" cy="522"/>
                  </a:xfrm>
                </p:grpSpPr>
                <p:grpSp>
                  <p:nvGrpSpPr>
                    <p:cNvPr id="111" name="Group 68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682" y="2631"/>
                      <a:ext cx="388" cy="139"/>
                      <a:chOff x="2445" y="2644"/>
                      <a:chExt cx="411" cy="145"/>
                    </a:xfrm>
                  </p:grpSpPr>
                  <p:sp>
                    <p:nvSpPr>
                      <p:cNvPr id="118" name="Line 6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>
                        <a:off x="2710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19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83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20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494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21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 flipV="1">
                        <a:off x="2493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22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35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23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808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112" name="Line 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31" y="2954"/>
                      <a:ext cx="113" cy="9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13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7" y="2764"/>
                      <a:ext cx="0" cy="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14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841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15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904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16" name="Line 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74" y="2529"/>
                      <a:ext cx="0" cy="10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17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6" y="2895"/>
                      <a:ext cx="0" cy="11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96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314" y="1550"/>
                    <a:ext cx="467" cy="522"/>
                    <a:chOff x="4603" y="2529"/>
                    <a:chExt cx="467" cy="522"/>
                  </a:xfrm>
                </p:grpSpPr>
                <p:grpSp>
                  <p:nvGrpSpPr>
                    <p:cNvPr id="98" name="Group 9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682" y="2631"/>
                      <a:ext cx="388" cy="139"/>
                      <a:chOff x="2445" y="2644"/>
                      <a:chExt cx="411" cy="145"/>
                    </a:xfrm>
                  </p:grpSpPr>
                  <p:sp>
                    <p:nvSpPr>
                      <p:cNvPr id="105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>
                        <a:off x="2710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06" name="Line 9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83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07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494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08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 flipV="1">
                        <a:off x="2493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09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35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10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808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99" name="Line 1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31" y="2954"/>
                      <a:ext cx="113" cy="9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00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7" y="2764"/>
                      <a:ext cx="0" cy="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01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841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02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904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03" name="Line 1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74" y="2529"/>
                      <a:ext cx="0" cy="10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04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6" y="2895"/>
                      <a:ext cx="0" cy="11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</p:grpSp>
              <p:sp>
                <p:nvSpPr>
                  <p:cNvPr id="97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119" y="1557"/>
                    <a:ext cx="29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50" name="Group 274"/>
                <p:cNvGrpSpPr>
                  <a:grpSpLocks/>
                </p:cNvGrpSpPr>
                <p:nvPr/>
              </p:nvGrpSpPr>
              <p:grpSpPr bwMode="auto">
                <a:xfrm>
                  <a:off x="1116" y="966"/>
                  <a:ext cx="2963" cy="525"/>
                  <a:chOff x="1116" y="966"/>
                  <a:chExt cx="2963" cy="525"/>
                </a:xfrm>
              </p:grpSpPr>
              <p:grpSp>
                <p:nvGrpSpPr>
                  <p:cNvPr id="51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225" y="969"/>
                    <a:ext cx="467" cy="522"/>
                    <a:chOff x="4603" y="2529"/>
                    <a:chExt cx="467" cy="522"/>
                  </a:xfrm>
                </p:grpSpPr>
                <p:grpSp>
                  <p:nvGrpSpPr>
                    <p:cNvPr id="81" name="Group 7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682" y="2631"/>
                      <a:ext cx="388" cy="139"/>
                      <a:chOff x="2445" y="2644"/>
                      <a:chExt cx="411" cy="145"/>
                    </a:xfrm>
                  </p:grpSpPr>
                  <p:sp>
                    <p:nvSpPr>
                      <p:cNvPr id="88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>
                        <a:off x="2710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89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83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90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494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91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 flipV="1">
                        <a:off x="2493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92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35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93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808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82" name="Line 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31" y="2954"/>
                      <a:ext cx="113" cy="9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8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7" y="2764"/>
                      <a:ext cx="0" cy="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84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841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85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904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86" name="Line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74" y="2529"/>
                      <a:ext cx="0" cy="10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87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6" y="2895"/>
                      <a:ext cx="0" cy="11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52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1802" y="966"/>
                    <a:ext cx="467" cy="522"/>
                    <a:chOff x="4603" y="2529"/>
                    <a:chExt cx="467" cy="522"/>
                  </a:xfrm>
                </p:grpSpPr>
                <p:grpSp>
                  <p:nvGrpSpPr>
                    <p:cNvPr id="68" name="Group 4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682" y="2631"/>
                      <a:ext cx="388" cy="139"/>
                      <a:chOff x="2445" y="2644"/>
                      <a:chExt cx="411" cy="145"/>
                    </a:xfrm>
                  </p:grpSpPr>
                  <p:sp>
                    <p:nvSpPr>
                      <p:cNvPr id="75" name="Line 4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>
                        <a:off x="2710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76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83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77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494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78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 flipV="1">
                        <a:off x="2493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79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35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80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808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69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31" y="2954"/>
                      <a:ext cx="113" cy="9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70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7" y="2764"/>
                      <a:ext cx="0" cy="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71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841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72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904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73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74" y="2529"/>
                      <a:ext cx="0" cy="10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74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6" y="2895"/>
                      <a:ext cx="0" cy="11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53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3313" y="967"/>
                    <a:ext cx="467" cy="522"/>
                    <a:chOff x="4603" y="2529"/>
                    <a:chExt cx="467" cy="522"/>
                  </a:xfrm>
                </p:grpSpPr>
                <p:grpSp>
                  <p:nvGrpSpPr>
                    <p:cNvPr id="55" name="Group 8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682" y="2631"/>
                      <a:ext cx="388" cy="139"/>
                      <a:chOff x="2445" y="2644"/>
                      <a:chExt cx="411" cy="145"/>
                    </a:xfrm>
                  </p:grpSpPr>
                  <p:sp>
                    <p:nvSpPr>
                      <p:cNvPr id="62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>
                        <a:off x="2710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63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83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64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494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65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 flipV="1">
                        <a:off x="2493" y="2740"/>
                        <a:ext cx="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66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650" y="2535"/>
                        <a:ext cx="0" cy="21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67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808" y="2740"/>
                        <a:ext cx="0" cy="9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56" name="Line 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31" y="2954"/>
                      <a:ext cx="113" cy="9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57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7" y="2764"/>
                      <a:ext cx="0" cy="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58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841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59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" y="2904"/>
                      <a:ext cx="1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60" name="Line 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74" y="2529"/>
                      <a:ext cx="0" cy="10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61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6" y="2895"/>
                      <a:ext cx="0" cy="11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he-IL"/>
                    </a:p>
                  </p:txBody>
                </p:sp>
              </p:grpSp>
              <p:sp>
                <p:nvSpPr>
                  <p:cNvPr id="54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1116" y="974"/>
                    <a:ext cx="29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39" name="Text Box 276"/>
              <p:cNvSpPr txBox="1">
                <a:spLocks noChangeArrowheads="1"/>
              </p:cNvSpPr>
              <p:nvPr/>
            </p:nvSpPr>
            <p:spPr bwMode="auto">
              <a:xfrm>
                <a:off x="1793" y="1208"/>
                <a:ext cx="38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/>
                  <a:t>bit0</a:t>
                </a:r>
              </a:p>
            </p:txBody>
          </p:sp>
          <p:sp>
            <p:nvSpPr>
              <p:cNvPr id="40" name="Text Box 277"/>
              <p:cNvSpPr txBox="1">
                <a:spLocks noChangeArrowheads="1"/>
              </p:cNvSpPr>
              <p:nvPr/>
            </p:nvSpPr>
            <p:spPr bwMode="auto">
              <a:xfrm>
                <a:off x="2324" y="1216"/>
                <a:ext cx="3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/>
                  <a:t>bit1</a:t>
                </a:r>
              </a:p>
            </p:txBody>
          </p:sp>
          <p:sp>
            <p:nvSpPr>
              <p:cNvPr id="41" name="Text Box 278"/>
              <p:cNvSpPr txBox="1">
                <a:spLocks noChangeArrowheads="1"/>
              </p:cNvSpPr>
              <p:nvPr/>
            </p:nvSpPr>
            <p:spPr bwMode="auto">
              <a:xfrm>
                <a:off x="3568" y="1216"/>
                <a:ext cx="59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/>
                  <a:t>bit511</a:t>
                </a:r>
              </a:p>
            </p:txBody>
          </p:sp>
          <p:sp>
            <p:nvSpPr>
              <p:cNvPr id="42" name="Text Box 279"/>
              <p:cNvSpPr txBox="1">
                <a:spLocks noChangeArrowheads="1"/>
              </p:cNvSpPr>
              <p:nvPr/>
            </p:nvSpPr>
            <p:spPr bwMode="auto">
              <a:xfrm>
                <a:off x="931" y="1500"/>
                <a:ext cx="60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>
                    <a:solidFill>
                      <a:srgbClr val="0000FF"/>
                    </a:solidFill>
                  </a:rPr>
                  <a:t>word0</a:t>
                </a:r>
              </a:p>
            </p:txBody>
          </p:sp>
          <p:sp>
            <p:nvSpPr>
              <p:cNvPr id="43" name="Text Box 280"/>
              <p:cNvSpPr txBox="1">
                <a:spLocks noChangeArrowheads="1"/>
              </p:cNvSpPr>
              <p:nvPr/>
            </p:nvSpPr>
            <p:spPr bwMode="auto">
              <a:xfrm>
                <a:off x="948" y="2012"/>
                <a:ext cx="61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>
                    <a:solidFill>
                      <a:srgbClr val="0000FF"/>
                    </a:solidFill>
                  </a:rPr>
                  <a:t>word1</a:t>
                </a:r>
              </a:p>
            </p:txBody>
          </p:sp>
          <p:sp>
            <p:nvSpPr>
              <p:cNvPr id="44" name="Text Box 281"/>
              <p:cNvSpPr txBox="1">
                <a:spLocks noChangeArrowheads="1"/>
              </p:cNvSpPr>
              <p:nvPr/>
            </p:nvSpPr>
            <p:spPr bwMode="auto">
              <a:xfrm>
                <a:off x="781" y="3211"/>
                <a:ext cx="77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>
                    <a:solidFill>
                      <a:srgbClr val="0000FF"/>
                    </a:solidFill>
                  </a:rPr>
                  <a:t>word255</a:t>
                </a:r>
              </a:p>
            </p:txBody>
          </p:sp>
        </p:grpSp>
        <p:grpSp>
          <p:nvGrpSpPr>
            <p:cNvPr id="8" name="Group 302"/>
            <p:cNvGrpSpPr>
              <a:grpSpLocks/>
            </p:cNvGrpSpPr>
            <p:nvPr/>
          </p:nvGrpSpPr>
          <p:grpSpPr bwMode="auto">
            <a:xfrm rot="5400000">
              <a:off x="3574" y="2878"/>
              <a:ext cx="588" cy="198"/>
              <a:chOff x="4112" y="2696"/>
              <a:chExt cx="824" cy="280"/>
            </a:xfrm>
          </p:grpSpPr>
          <p:sp>
            <p:nvSpPr>
              <p:cNvPr id="34" name="Rectangle 303"/>
              <p:cNvSpPr>
                <a:spLocks noChangeArrowheads="1"/>
              </p:cNvSpPr>
              <p:nvPr/>
            </p:nvSpPr>
            <p:spPr bwMode="auto">
              <a:xfrm>
                <a:off x="4112" y="2696"/>
                <a:ext cx="824" cy="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35" name="Oval 304"/>
              <p:cNvSpPr>
                <a:spLocks noChangeArrowheads="1"/>
              </p:cNvSpPr>
              <p:nvPr/>
            </p:nvSpPr>
            <p:spPr bwMode="auto">
              <a:xfrm>
                <a:off x="4700" y="2812"/>
                <a:ext cx="66" cy="6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36" name="Oval 305"/>
              <p:cNvSpPr>
                <a:spLocks noChangeArrowheads="1"/>
              </p:cNvSpPr>
              <p:nvPr/>
            </p:nvSpPr>
            <p:spPr bwMode="auto">
              <a:xfrm>
                <a:off x="4297" y="2811"/>
                <a:ext cx="66" cy="6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37" name="Oval 306"/>
              <p:cNvSpPr>
                <a:spLocks noChangeArrowheads="1"/>
              </p:cNvSpPr>
              <p:nvPr/>
            </p:nvSpPr>
            <p:spPr bwMode="auto">
              <a:xfrm>
                <a:off x="4499" y="2813"/>
                <a:ext cx="66" cy="6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</p:grpSp>
        <p:grpSp>
          <p:nvGrpSpPr>
            <p:cNvPr id="9" name="Group 317"/>
            <p:cNvGrpSpPr>
              <a:grpSpLocks/>
            </p:cNvGrpSpPr>
            <p:nvPr/>
          </p:nvGrpSpPr>
          <p:grpSpPr bwMode="auto">
            <a:xfrm rot="5400000">
              <a:off x="2213" y="2871"/>
              <a:ext cx="588" cy="198"/>
              <a:chOff x="4112" y="2696"/>
              <a:chExt cx="824" cy="280"/>
            </a:xfrm>
          </p:grpSpPr>
          <p:sp>
            <p:nvSpPr>
              <p:cNvPr id="30" name="Rectangle 318"/>
              <p:cNvSpPr>
                <a:spLocks noChangeArrowheads="1"/>
              </p:cNvSpPr>
              <p:nvPr/>
            </p:nvSpPr>
            <p:spPr bwMode="auto">
              <a:xfrm>
                <a:off x="4112" y="2696"/>
                <a:ext cx="824" cy="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31" name="Oval 319"/>
              <p:cNvSpPr>
                <a:spLocks noChangeArrowheads="1"/>
              </p:cNvSpPr>
              <p:nvPr/>
            </p:nvSpPr>
            <p:spPr bwMode="auto">
              <a:xfrm>
                <a:off x="4700" y="2812"/>
                <a:ext cx="66" cy="6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32" name="Oval 320"/>
              <p:cNvSpPr>
                <a:spLocks noChangeArrowheads="1"/>
              </p:cNvSpPr>
              <p:nvPr/>
            </p:nvSpPr>
            <p:spPr bwMode="auto">
              <a:xfrm>
                <a:off x="4297" y="2811"/>
                <a:ext cx="66" cy="6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33" name="Oval 321"/>
              <p:cNvSpPr>
                <a:spLocks noChangeArrowheads="1"/>
              </p:cNvSpPr>
              <p:nvPr/>
            </p:nvSpPr>
            <p:spPr bwMode="auto">
              <a:xfrm>
                <a:off x="4499" y="2813"/>
                <a:ext cx="66" cy="6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</p:grpSp>
        <p:grpSp>
          <p:nvGrpSpPr>
            <p:cNvPr id="10" name="Group 322"/>
            <p:cNvGrpSpPr>
              <a:grpSpLocks/>
            </p:cNvGrpSpPr>
            <p:nvPr/>
          </p:nvGrpSpPr>
          <p:grpSpPr bwMode="auto">
            <a:xfrm rot="5400000">
              <a:off x="1692" y="2866"/>
              <a:ext cx="588" cy="198"/>
              <a:chOff x="4112" y="2696"/>
              <a:chExt cx="824" cy="280"/>
            </a:xfrm>
          </p:grpSpPr>
          <p:sp>
            <p:nvSpPr>
              <p:cNvPr id="26" name="Rectangle 323"/>
              <p:cNvSpPr>
                <a:spLocks noChangeArrowheads="1"/>
              </p:cNvSpPr>
              <p:nvPr/>
            </p:nvSpPr>
            <p:spPr bwMode="auto">
              <a:xfrm>
                <a:off x="4112" y="2696"/>
                <a:ext cx="824" cy="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27" name="Oval 324"/>
              <p:cNvSpPr>
                <a:spLocks noChangeArrowheads="1"/>
              </p:cNvSpPr>
              <p:nvPr/>
            </p:nvSpPr>
            <p:spPr bwMode="auto">
              <a:xfrm>
                <a:off x="4700" y="2812"/>
                <a:ext cx="66" cy="6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28" name="Oval 325"/>
              <p:cNvSpPr>
                <a:spLocks noChangeArrowheads="1"/>
              </p:cNvSpPr>
              <p:nvPr/>
            </p:nvSpPr>
            <p:spPr bwMode="auto">
              <a:xfrm>
                <a:off x="4297" y="2811"/>
                <a:ext cx="66" cy="6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29" name="Oval 326"/>
              <p:cNvSpPr>
                <a:spLocks noChangeArrowheads="1"/>
              </p:cNvSpPr>
              <p:nvPr/>
            </p:nvSpPr>
            <p:spPr bwMode="auto">
              <a:xfrm>
                <a:off x="4499" y="2813"/>
                <a:ext cx="66" cy="6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</p:grpSp>
        <p:grpSp>
          <p:nvGrpSpPr>
            <p:cNvPr id="11" name="Group 327"/>
            <p:cNvGrpSpPr>
              <a:grpSpLocks/>
            </p:cNvGrpSpPr>
            <p:nvPr/>
          </p:nvGrpSpPr>
          <p:grpSpPr bwMode="auto">
            <a:xfrm>
              <a:off x="2735" y="3247"/>
              <a:ext cx="588" cy="198"/>
              <a:chOff x="4112" y="2696"/>
              <a:chExt cx="824" cy="280"/>
            </a:xfrm>
          </p:grpSpPr>
          <p:sp>
            <p:nvSpPr>
              <p:cNvPr id="22" name="Rectangle 328"/>
              <p:cNvSpPr>
                <a:spLocks noChangeArrowheads="1"/>
              </p:cNvSpPr>
              <p:nvPr/>
            </p:nvSpPr>
            <p:spPr bwMode="auto">
              <a:xfrm>
                <a:off x="4112" y="2696"/>
                <a:ext cx="824" cy="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23" name="Oval 329"/>
              <p:cNvSpPr>
                <a:spLocks noChangeArrowheads="1"/>
              </p:cNvSpPr>
              <p:nvPr/>
            </p:nvSpPr>
            <p:spPr bwMode="auto">
              <a:xfrm>
                <a:off x="4700" y="2812"/>
                <a:ext cx="66" cy="66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24" name="Oval 330"/>
              <p:cNvSpPr>
                <a:spLocks noChangeArrowheads="1"/>
              </p:cNvSpPr>
              <p:nvPr/>
            </p:nvSpPr>
            <p:spPr bwMode="auto">
              <a:xfrm>
                <a:off x="4297" y="2811"/>
                <a:ext cx="66" cy="66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25" name="Oval 331"/>
              <p:cNvSpPr>
                <a:spLocks noChangeArrowheads="1"/>
              </p:cNvSpPr>
              <p:nvPr/>
            </p:nvSpPr>
            <p:spPr bwMode="auto">
              <a:xfrm>
                <a:off x="4499" y="2813"/>
                <a:ext cx="66" cy="66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</p:grpSp>
        <p:grpSp>
          <p:nvGrpSpPr>
            <p:cNvPr id="12" name="Group 332"/>
            <p:cNvGrpSpPr>
              <a:grpSpLocks/>
            </p:cNvGrpSpPr>
            <p:nvPr/>
          </p:nvGrpSpPr>
          <p:grpSpPr bwMode="auto">
            <a:xfrm>
              <a:off x="2705" y="2030"/>
              <a:ext cx="588" cy="198"/>
              <a:chOff x="4112" y="2696"/>
              <a:chExt cx="824" cy="280"/>
            </a:xfrm>
          </p:grpSpPr>
          <p:sp>
            <p:nvSpPr>
              <p:cNvPr id="18" name="Rectangle 333"/>
              <p:cNvSpPr>
                <a:spLocks noChangeArrowheads="1"/>
              </p:cNvSpPr>
              <p:nvPr/>
            </p:nvSpPr>
            <p:spPr bwMode="auto">
              <a:xfrm>
                <a:off x="4112" y="2696"/>
                <a:ext cx="824" cy="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19" name="Oval 334"/>
              <p:cNvSpPr>
                <a:spLocks noChangeArrowheads="1"/>
              </p:cNvSpPr>
              <p:nvPr/>
            </p:nvSpPr>
            <p:spPr bwMode="auto">
              <a:xfrm>
                <a:off x="4700" y="2812"/>
                <a:ext cx="66" cy="66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20" name="Oval 335"/>
              <p:cNvSpPr>
                <a:spLocks noChangeArrowheads="1"/>
              </p:cNvSpPr>
              <p:nvPr/>
            </p:nvSpPr>
            <p:spPr bwMode="auto">
              <a:xfrm>
                <a:off x="4297" y="2811"/>
                <a:ext cx="66" cy="66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21" name="Oval 336"/>
              <p:cNvSpPr>
                <a:spLocks noChangeArrowheads="1"/>
              </p:cNvSpPr>
              <p:nvPr/>
            </p:nvSpPr>
            <p:spPr bwMode="auto">
              <a:xfrm>
                <a:off x="4499" y="2813"/>
                <a:ext cx="66" cy="66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</p:grpSp>
        <p:grpSp>
          <p:nvGrpSpPr>
            <p:cNvPr id="13" name="Group 337"/>
            <p:cNvGrpSpPr>
              <a:grpSpLocks/>
            </p:cNvGrpSpPr>
            <p:nvPr/>
          </p:nvGrpSpPr>
          <p:grpSpPr bwMode="auto">
            <a:xfrm>
              <a:off x="2697" y="1518"/>
              <a:ext cx="588" cy="198"/>
              <a:chOff x="4112" y="2696"/>
              <a:chExt cx="824" cy="280"/>
            </a:xfrm>
          </p:grpSpPr>
          <p:sp>
            <p:nvSpPr>
              <p:cNvPr id="14" name="Rectangle 338"/>
              <p:cNvSpPr>
                <a:spLocks noChangeArrowheads="1"/>
              </p:cNvSpPr>
              <p:nvPr/>
            </p:nvSpPr>
            <p:spPr bwMode="auto">
              <a:xfrm>
                <a:off x="4112" y="2696"/>
                <a:ext cx="824" cy="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15" name="Oval 339"/>
              <p:cNvSpPr>
                <a:spLocks noChangeArrowheads="1"/>
              </p:cNvSpPr>
              <p:nvPr/>
            </p:nvSpPr>
            <p:spPr bwMode="auto">
              <a:xfrm>
                <a:off x="4700" y="2812"/>
                <a:ext cx="66" cy="66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16" name="Oval 340"/>
              <p:cNvSpPr>
                <a:spLocks noChangeArrowheads="1"/>
              </p:cNvSpPr>
              <p:nvPr/>
            </p:nvSpPr>
            <p:spPr bwMode="auto">
              <a:xfrm>
                <a:off x="4297" y="2811"/>
                <a:ext cx="66" cy="66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17" name="Oval 341"/>
              <p:cNvSpPr>
                <a:spLocks noChangeArrowheads="1"/>
              </p:cNvSpPr>
              <p:nvPr/>
            </p:nvSpPr>
            <p:spPr bwMode="auto">
              <a:xfrm>
                <a:off x="4499" y="2813"/>
                <a:ext cx="66" cy="66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917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1270000" y="925513"/>
            <a:ext cx="6780213" cy="5260975"/>
            <a:chOff x="800" y="335"/>
            <a:chExt cx="4271" cy="3314"/>
          </a:xfrm>
        </p:grpSpPr>
        <p:pic>
          <p:nvPicPr>
            <p:cNvPr id="6" name="Picture 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631"/>
              <a:ext cx="4152" cy="2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54"/>
            <p:cNvSpPr txBox="1">
              <a:spLocks noChangeArrowheads="1"/>
            </p:cNvSpPr>
            <p:nvPr/>
          </p:nvSpPr>
          <p:spPr bwMode="auto">
            <a:xfrm>
              <a:off x="800" y="440"/>
              <a:ext cx="1032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he-IL"/>
                <a:t>Layout design</a:t>
              </a:r>
            </a:p>
          </p:txBody>
        </p:sp>
        <p:sp>
          <p:nvSpPr>
            <p:cNvPr id="8" name="Text Box 55"/>
            <p:cNvSpPr txBox="1">
              <a:spLocks noChangeArrowheads="1"/>
            </p:cNvSpPr>
            <p:nvPr/>
          </p:nvSpPr>
          <p:spPr bwMode="auto">
            <a:xfrm>
              <a:off x="3423" y="335"/>
              <a:ext cx="16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he-IL"/>
                <a:t>Lithography simulation</a:t>
              </a:r>
            </a:p>
          </p:txBody>
        </p:sp>
        <p:sp>
          <p:nvSpPr>
            <p:cNvPr id="9" name="Line 56"/>
            <p:cNvSpPr>
              <a:spLocks noChangeShapeType="1"/>
            </p:cNvSpPr>
            <p:nvPr/>
          </p:nvSpPr>
          <p:spPr bwMode="auto">
            <a:xfrm flipH="1">
              <a:off x="1320" y="670"/>
              <a:ext cx="0" cy="26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" name="Line 57"/>
            <p:cNvSpPr>
              <a:spLocks noChangeShapeType="1"/>
            </p:cNvSpPr>
            <p:nvPr/>
          </p:nvSpPr>
          <p:spPr bwMode="auto">
            <a:xfrm flipH="1">
              <a:off x="4249" y="553"/>
              <a:ext cx="0" cy="2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" name="Text Box 58"/>
            <p:cNvSpPr txBox="1">
              <a:spLocks noChangeArrowheads="1"/>
            </p:cNvSpPr>
            <p:nvPr/>
          </p:nvSpPr>
          <p:spPr bwMode="auto">
            <a:xfrm>
              <a:off x="4153" y="3417"/>
              <a:ext cx="704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he-IL"/>
                <a:t>Silicon</a:t>
              </a:r>
            </a:p>
          </p:txBody>
        </p:sp>
        <p:sp>
          <p:nvSpPr>
            <p:cNvPr id="12" name="Line 59"/>
            <p:cNvSpPr>
              <a:spLocks noChangeShapeType="1"/>
            </p:cNvSpPr>
            <p:nvPr/>
          </p:nvSpPr>
          <p:spPr bwMode="auto">
            <a:xfrm flipH="1" flipV="1">
              <a:off x="4498" y="3210"/>
              <a:ext cx="0" cy="23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7721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050E6D-66EC-4778-B704-72B1DAB3CFA6}" type="slidenum">
              <a:rPr lang="en-US" altLang="he-IL" smtClean="0"/>
              <a:pPr eaLnBrk="1" hangingPunct="1"/>
              <a:t>13</a:t>
            </a:fld>
            <a:endParaRPr lang="en-US" altLang="he-IL" smtClean="0"/>
          </a:p>
        </p:txBody>
      </p:sp>
      <p:grpSp>
        <p:nvGrpSpPr>
          <p:cNvPr id="44036" name="Group 225"/>
          <p:cNvGrpSpPr>
            <a:grpSpLocks/>
          </p:cNvGrpSpPr>
          <p:nvPr/>
        </p:nvGrpSpPr>
        <p:grpSpPr bwMode="auto">
          <a:xfrm>
            <a:off x="725488" y="969963"/>
            <a:ext cx="6858000" cy="5205412"/>
            <a:chOff x="497" y="507"/>
            <a:chExt cx="4320" cy="3279"/>
          </a:xfrm>
        </p:grpSpPr>
        <p:grpSp>
          <p:nvGrpSpPr>
            <p:cNvPr id="44048" name="Group 206"/>
            <p:cNvGrpSpPr>
              <a:grpSpLocks/>
            </p:cNvGrpSpPr>
            <p:nvPr/>
          </p:nvGrpSpPr>
          <p:grpSpPr bwMode="auto">
            <a:xfrm>
              <a:off x="881" y="776"/>
              <a:ext cx="3567" cy="2756"/>
              <a:chOff x="881" y="776"/>
              <a:chExt cx="3567" cy="2756"/>
            </a:xfrm>
          </p:grpSpPr>
          <p:grpSp>
            <p:nvGrpSpPr>
              <p:cNvPr id="44067" name="Group 191"/>
              <p:cNvGrpSpPr>
                <a:grpSpLocks/>
              </p:cNvGrpSpPr>
              <p:nvPr/>
            </p:nvGrpSpPr>
            <p:grpSpPr bwMode="auto">
              <a:xfrm>
                <a:off x="881" y="943"/>
                <a:ext cx="3567" cy="2475"/>
                <a:chOff x="737" y="603"/>
                <a:chExt cx="4135" cy="3014"/>
              </a:xfrm>
            </p:grpSpPr>
            <p:sp>
              <p:nvSpPr>
                <p:cNvPr id="44076" name="Freeform 49"/>
                <p:cNvSpPr>
                  <a:spLocks/>
                </p:cNvSpPr>
                <p:nvPr/>
              </p:nvSpPr>
              <p:spPr bwMode="auto">
                <a:xfrm>
                  <a:off x="2914" y="2184"/>
                  <a:ext cx="916" cy="386"/>
                </a:xfrm>
                <a:custGeom>
                  <a:avLst/>
                  <a:gdLst>
                    <a:gd name="T0" fmla="*/ 0 w 916"/>
                    <a:gd name="T1" fmla="*/ 382 h 386"/>
                    <a:gd name="T2" fmla="*/ 274 w 916"/>
                    <a:gd name="T3" fmla="*/ 382 h 386"/>
                    <a:gd name="T4" fmla="*/ 384 w 916"/>
                    <a:gd name="T5" fmla="*/ 272 h 386"/>
                    <a:gd name="T6" fmla="*/ 626 w 916"/>
                    <a:gd name="T7" fmla="*/ 272 h 386"/>
                    <a:gd name="T8" fmla="*/ 736 w 916"/>
                    <a:gd name="T9" fmla="*/ 386 h 386"/>
                    <a:gd name="T10" fmla="*/ 916 w 916"/>
                    <a:gd name="T11" fmla="*/ 386 h 386"/>
                    <a:gd name="T12" fmla="*/ 916 w 916"/>
                    <a:gd name="T13" fmla="*/ 146 h 386"/>
                    <a:gd name="T14" fmla="*/ 772 w 916"/>
                    <a:gd name="T15" fmla="*/ 146 h 386"/>
                    <a:gd name="T16" fmla="*/ 634 w 916"/>
                    <a:gd name="T17" fmla="*/ 0 h 386"/>
                    <a:gd name="T18" fmla="*/ 374 w 916"/>
                    <a:gd name="T19" fmla="*/ 0 h 386"/>
                    <a:gd name="T20" fmla="*/ 230 w 916"/>
                    <a:gd name="T21" fmla="*/ 150 h 386"/>
                    <a:gd name="T22" fmla="*/ 0 w 916"/>
                    <a:gd name="T23" fmla="*/ 146 h 386"/>
                    <a:gd name="T24" fmla="*/ 0 w 916"/>
                    <a:gd name="T25" fmla="*/ 382 h 3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16" h="386">
                      <a:moveTo>
                        <a:pt x="0" y="382"/>
                      </a:moveTo>
                      <a:lnTo>
                        <a:pt x="274" y="382"/>
                      </a:lnTo>
                      <a:lnTo>
                        <a:pt x="384" y="272"/>
                      </a:lnTo>
                      <a:lnTo>
                        <a:pt x="626" y="272"/>
                      </a:lnTo>
                      <a:lnTo>
                        <a:pt x="736" y="386"/>
                      </a:lnTo>
                      <a:lnTo>
                        <a:pt x="916" y="386"/>
                      </a:lnTo>
                      <a:lnTo>
                        <a:pt x="916" y="146"/>
                      </a:lnTo>
                      <a:lnTo>
                        <a:pt x="772" y="146"/>
                      </a:lnTo>
                      <a:lnTo>
                        <a:pt x="634" y="0"/>
                      </a:lnTo>
                      <a:lnTo>
                        <a:pt x="374" y="0"/>
                      </a:lnTo>
                      <a:lnTo>
                        <a:pt x="230" y="150"/>
                      </a:lnTo>
                      <a:lnTo>
                        <a:pt x="0" y="146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4077" name="Freeform 50"/>
                <p:cNvSpPr>
                  <a:spLocks/>
                </p:cNvSpPr>
                <p:nvPr/>
              </p:nvSpPr>
              <p:spPr bwMode="auto">
                <a:xfrm flipH="1">
                  <a:off x="3829" y="2185"/>
                  <a:ext cx="916" cy="386"/>
                </a:xfrm>
                <a:custGeom>
                  <a:avLst/>
                  <a:gdLst>
                    <a:gd name="T0" fmla="*/ 0 w 916"/>
                    <a:gd name="T1" fmla="*/ 382 h 386"/>
                    <a:gd name="T2" fmla="*/ 274 w 916"/>
                    <a:gd name="T3" fmla="*/ 382 h 386"/>
                    <a:gd name="T4" fmla="*/ 384 w 916"/>
                    <a:gd name="T5" fmla="*/ 272 h 386"/>
                    <a:gd name="T6" fmla="*/ 626 w 916"/>
                    <a:gd name="T7" fmla="*/ 272 h 386"/>
                    <a:gd name="T8" fmla="*/ 736 w 916"/>
                    <a:gd name="T9" fmla="*/ 386 h 386"/>
                    <a:gd name="T10" fmla="*/ 916 w 916"/>
                    <a:gd name="T11" fmla="*/ 386 h 386"/>
                    <a:gd name="T12" fmla="*/ 916 w 916"/>
                    <a:gd name="T13" fmla="*/ 146 h 386"/>
                    <a:gd name="T14" fmla="*/ 772 w 916"/>
                    <a:gd name="T15" fmla="*/ 146 h 386"/>
                    <a:gd name="T16" fmla="*/ 634 w 916"/>
                    <a:gd name="T17" fmla="*/ 0 h 386"/>
                    <a:gd name="T18" fmla="*/ 374 w 916"/>
                    <a:gd name="T19" fmla="*/ 0 h 386"/>
                    <a:gd name="T20" fmla="*/ 230 w 916"/>
                    <a:gd name="T21" fmla="*/ 150 h 386"/>
                    <a:gd name="T22" fmla="*/ 0 w 916"/>
                    <a:gd name="T23" fmla="*/ 146 h 386"/>
                    <a:gd name="T24" fmla="*/ 0 w 916"/>
                    <a:gd name="T25" fmla="*/ 382 h 3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16" h="386">
                      <a:moveTo>
                        <a:pt x="0" y="382"/>
                      </a:moveTo>
                      <a:lnTo>
                        <a:pt x="274" y="382"/>
                      </a:lnTo>
                      <a:lnTo>
                        <a:pt x="384" y="272"/>
                      </a:lnTo>
                      <a:lnTo>
                        <a:pt x="626" y="272"/>
                      </a:lnTo>
                      <a:lnTo>
                        <a:pt x="736" y="386"/>
                      </a:lnTo>
                      <a:lnTo>
                        <a:pt x="916" y="386"/>
                      </a:lnTo>
                      <a:lnTo>
                        <a:pt x="916" y="146"/>
                      </a:lnTo>
                      <a:lnTo>
                        <a:pt x="772" y="146"/>
                      </a:lnTo>
                      <a:lnTo>
                        <a:pt x="634" y="0"/>
                      </a:lnTo>
                      <a:lnTo>
                        <a:pt x="374" y="0"/>
                      </a:lnTo>
                      <a:lnTo>
                        <a:pt x="230" y="150"/>
                      </a:lnTo>
                      <a:lnTo>
                        <a:pt x="0" y="146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4078" name="Freeform 54"/>
                <p:cNvSpPr>
                  <a:spLocks/>
                </p:cNvSpPr>
                <p:nvPr/>
              </p:nvSpPr>
              <p:spPr bwMode="auto">
                <a:xfrm flipV="1">
                  <a:off x="2917" y="2736"/>
                  <a:ext cx="916" cy="386"/>
                </a:xfrm>
                <a:custGeom>
                  <a:avLst/>
                  <a:gdLst>
                    <a:gd name="T0" fmla="*/ 0 w 916"/>
                    <a:gd name="T1" fmla="*/ 382 h 386"/>
                    <a:gd name="T2" fmla="*/ 274 w 916"/>
                    <a:gd name="T3" fmla="*/ 382 h 386"/>
                    <a:gd name="T4" fmla="*/ 384 w 916"/>
                    <a:gd name="T5" fmla="*/ 272 h 386"/>
                    <a:gd name="T6" fmla="*/ 626 w 916"/>
                    <a:gd name="T7" fmla="*/ 272 h 386"/>
                    <a:gd name="T8" fmla="*/ 736 w 916"/>
                    <a:gd name="T9" fmla="*/ 386 h 386"/>
                    <a:gd name="T10" fmla="*/ 916 w 916"/>
                    <a:gd name="T11" fmla="*/ 386 h 386"/>
                    <a:gd name="T12" fmla="*/ 916 w 916"/>
                    <a:gd name="T13" fmla="*/ 146 h 386"/>
                    <a:gd name="T14" fmla="*/ 772 w 916"/>
                    <a:gd name="T15" fmla="*/ 146 h 386"/>
                    <a:gd name="T16" fmla="*/ 634 w 916"/>
                    <a:gd name="T17" fmla="*/ 0 h 386"/>
                    <a:gd name="T18" fmla="*/ 374 w 916"/>
                    <a:gd name="T19" fmla="*/ 0 h 386"/>
                    <a:gd name="T20" fmla="*/ 230 w 916"/>
                    <a:gd name="T21" fmla="*/ 150 h 386"/>
                    <a:gd name="T22" fmla="*/ 0 w 916"/>
                    <a:gd name="T23" fmla="*/ 146 h 386"/>
                    <a:gd name="T24" fmla="*/ 0 w 916"/>
                    <a:gd name="T25" fmla="*/ 382 h 3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16" h="386">
                      <a:moveTo>
                        <a:pt x="0" y="382"/>
                      </a:moveTo>
                      <a:lnTo>
                        <a:pt x="274" y="382"/>
                      </a:lnTo>
                      <a:lnTo>
                        <a:pt x="384" y="272"/>
                      </a:lnTo>
                      <a:lnTo>
                        <a:pt x="626" y="272"/>
                      </a:lnTo>
                      <a:lnTo>
                        <a:pt x="736" y="386"/>
                      </a:lnTo>
                      <a:lnTo>
                        <a:pt x="916" y="386"/>
                      </a:lnTo>
                      <a:lnTo>
                        <a:pt x="916" y="146"/>
                      </a:lnTo>
                      <a:lnTo>
                        <a:pt x="772" y="146"/>
                      </a:lnTo>
                      <a:lnTo>
                        <a:pt x="634" y="0"/>
                      </a:lnTo>
                      <a:lnTo>
                        <a:pt x="374" y="0"/>
                      </a:lnTo>
                      <a:lnTo>
                        <a:pt x="230" y="150"/>
                      </a:lnTo>
                      <a:lnTo>
                        <a:pt x="0" y="146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4079" name="Freeform 55"/>
                <p:cNvSpPr>
                  <a:spLocks/>
                </p:cNvSpPr>
                <p:nvPr/>
              </p:nvSpPr>
              <p:spPr bwMode="auto">
                <a:xfrm flipH="1" flipV="1">
                  <a:off x="3832" y="2735"/>
                  <a:ext cx="916" cy="386"/>
                </a:xfrm>
                <a:custGeom>
                  <a:avLst/>
                  <a:gdLst>
                    <a:gd name="T0" fmla="*/ 0 w 916"/>
                    <a:gd name="T1" fmla="*/ 382 h 386"/>
                    <a:gd name="T2" fmla="*/ 274 w 916"/>
                    <a:gd name="T3" fmla="*/ 382 h 386"/>
                    <a:gd name="T4" fmla="*/ 384 w 916"/>
                    <a:gd name="T5" fmla="*/ 272 h 386"/>
                    <a:gd name="T6" fmla="*/ 626 w 916"/>
                    <a:gd name="T7" fmla="*/ 272 h 386"/>
                    <a:gd name="T8" fmla="*/ 736 w 916"/>
                    <a:gd name="T9" fmla="*/ 386 h 386"/>
                    <a:gd name="T10" fmla="*/ 916 w 916"/>
                    <a:gd name="T11" fmla="*/ 386 h 386"/>
                    <a:gd name="T12" fmla="*/ 916 w 916"/>
                    <a:gd name="T13" fmla="*/ 146 h 386"/>
                    <a:gd name="T14" fmla="*/ 772 w 916"/>
                    <a:gd name="T15" fmla="*/ 146 h 386"/>
                    <a:gd name="T16" fmla="*/ 634 w 916"/>
                    <a:gd name="T17" fmla="*/ 0 h 386"/>
                    <a:gd name="T18" fmla="*/ 374 w 916"/>
                    <a:gd name="T19" fmla="*/ 0 h 386"/>
                    <a:gd name="T20" fmla="*/ 230 w 916"/>
                    <a:gd name="T21" fmla="*/ 150 h 386"/>
                    <a:gd name="T22" fmla="*/ 0 w 916"/>
                    <a:gd name="T23" fmla="*/ 146 h 386"/>
                    <a:gd name="T24" fmla="*/ 0 w 916"/>
                    <a:gd name="T25" fmla="*/ 382 h 3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16" h="386">
                      <a:moveTo>
                        <a:pt x="0" y="382"/>
                      </a:moveTo>
                      <a:lnTo>
                        <a:pt x="274" y="382"/>
                      </a:lnTo>
                      <a:lnTo>
                        <a:pt x="384" y="272"/>
                      </a:lnTo>
                      <a:lnTo>
                        <a:pt x="626" y="272"/>
                      </a:lnTo>
                      <a:lnTo>
                        <a:pt x="736" y="386"/>
                      </a:lnTo>
                      <a:lnTo>
                        <a:pt x="916" y="386"/>
                      </a:lnTo>
                      <a:lnTo>
                        <a:pt x="916" y="146"/>
                      </a:lnTo>
                      <a:lnTo>
                        <a:pt x="772" y="146"/>
                      </a:lnTo>
                      <a:lnTo>
                        <a:pt x="634" y="0"/>
                      </a:lnTo>
                      <a:lnTo>
                        <a:pt x="374" y="0"/>
                      </a:lnTo>
                      <a:lnTo>
                        <a:pt x="230" y="150"/>
                      </a:lnTo>
                      <a:lnTo>
                        <a:pt x="0" y="146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4080" name="Rectangle 56"/>
                <p:cNvSpPr>
                  <a:spLocks noChangeArrowheads="1"/>
                </p:cNvSpPr>
                <p:nvPr/>
              </p:nvSpPr>
              <p:spPr bwMode="auto">
                <a:xfrm>
                  <a:off x="3300" y="1880"/>
                  <a:ext cx="248" cy="1534"/>
                </a:xfrm>
                <a:prstGeom prst="rect">
                  <a:avLst/>
                </a:prstGeom>
                <a:solidFill>
                  <a:srgbClr val="FF3300">
                    <a:alpha val="30196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081" name="Freeform 76"/>
                <p:cNvSpPr>
                  <a:spLocks/>
                </p:cNvSpPr>
                <p:nvPr/>
              </p:nvSpPr>
              <p:spPr bwMode="auto">
                <a:xfrm>
                  <a:off x="2511" y="1047"/>
                  <a:ext cx="916" cy="386"/>
                </a:xfrm>
                <a:custGeom>
                  <a:avLst/>
                  <a:gdLst>
                    <a:gd name="T0" fmla="*/ 0 w 916"/>
                    <a:gd name="T1" fmla="*/ 382 h 386"/>
                    <a:gd name="T2" fmla="*/ 274 w 916"/>
                    <a:gd name="T3" fmla="*/ 382 h 386"/>
                    <a:gd name="T4" fmla="*/ 384 w 916"/>
                    <a:gd name="T5" fmla="*/ 272 h 386"/>
                    <a:gd name="T6" fmla="*/ 626 w 916"/>
                    <a:gd name="T7" fmla="*/ 272 h 386"/>
                    <a:gd name="T8" fmla="*/ 736 w 916"/>
                    <a:gd name="T9" fmla="*/ 386 h 386"/>
                    <a:gd name="T10" fmla="*/ 916 w 916"/>
                    <a:gd name="T11" fmla="*/ 386 h 386"/>
                    <a:gd name="T12" fmla="*/ 916 w 916"/>
                    <a:gd name="T13" fmla="*/ 146 h 386"/>
                    <a:gd name="T14" fmla="*/ 772 w 916"/>
                    <a:gd name="T15" fmla="*/ 146 h 386"/>
                    <a:gd name="T16" fmla="*/ 634 w 916"/>
                    <a:gd name="T17" fmla="*/ 0 h 386"/>
                    <a:gd name="T18" fmla="*/ 374 w 916"/>
                    <a:gd name="T19" fmla="*/ 0 h 386"/>
                    <a:gd name="T20" fmla="*/ 230 w 916"/>
                    <a:gd name="T21" fmla="*/ 150 h 386"/>
                    <a:gd name="T22" fmla="*/ 0 w 916"/>
                    <a:gd name="T23" fmla="*/ 146 h 386"/>
                    <a:gd name="T24" fmla="*/ 0 w 916"/>
                    <a:gd name="T25" fmla="*/ 382 h 3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16" h="386">
                      <a:moveTo>
                        <a:pt x="0" y="382"/>
                      </a:moveTo>
                      <a:lnTo>
                        <a:pt x="274" y="382"/>
                      </a:lnTo>
                      <a:lnTo>
                        <a:pt x="384" y="272"/>
                      </a:lnTo>
                      <a:lnTo>
                        <a:pt x="626" y="272"/>
                      </a:lnTo>
                      <a:lnTo>
                        <a:pt x="736" y="386"/>
                      </a:lnTo>
                      <a:lnTo>
                        <a:pt x="916" y="386"/>
                      </a:lnTo>
                      <a:lnTo>
                        <a:pt x="916" y="146"/>
                      </a:lnTo>
                      <a:lnTo>
                        <a:pt x="772" y="146"/>
                      </a:lnTo>
                      <a:lnTo>
                        <a:pt x="634" y="0"/>
                      </a:lnTo>
                      <a:lnTo>
                        <a:pt x="374" y="0"/>
                      </a:lnTo>
                      <a:lnTo>
                        <a:pt x="230" y="150"/>
                      </a:lnTo>
                      <a:lnTo>
                        <a:pt x="0" y="146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4082" name="Freeform 77"/>
                <p:cNvSpPr>
                  <a:spLocks/>
                </p:cNvSpPr>
                <p:nvPr/>
              </p:nvSpPr>
              <p:spPr bwMode="auto">
                <a:xfrm flipH="1">
                  <a:off x="3426" y="1048"/>
                  <a:ext cx="916" cy="386"/>
                </a:xfrm>
                <a:custGeom>
                  <a:avLst/>
                  <a:gdLst>
                    <a:gd name="T0" fmla="*/ 0 w 916"/>
                    <a:gd name="T1" fmla="*/ 382 h 386"/>
                    <a:gd name="T2" fmla="*/ 274 w 916"/>
                    <a:gd name="T3" fmla="*/ 382 h 386"/>
                    <a:gd name="T4" fmla="*/ 384 w 916"/>
                    <a:gd name="T5" fmla="*/ 272 h 386"/>
                    <a:gd name="T6" fmla="*/ 626 w 916"/>
                    <a:gd name="T7" fmla="*/ 272 h 386"/>
                    <a:gd name="T8" fmla="*/ 736 w 916"/>
                    <a:gd name="T9" fmla="*/ 386 h 386"/>
                    <a:gd name="T10" fmla="*/ 916 w 916"/>
                    <a:gd name="T11" fmla="*/ 386 h 386"/>
                    <a:gd name="T12" fmla="*/ 916 w 916"/>
                    <a:gd name="T13" fmla="*/ 146 h 386"/>
                    <a:gd name="T14" fmla="*/ 772 w 916"/>
                    <a:gd name="T15" fmla="*/ 146 h 386"/>
                    <a:gd name="T16" fmla="*/ 634 w 916"/>
                    <a:gd name="T17" fmla="*/ 0 h 386"/>
                    <a:gd name="T18" fmla="*/ 374 w 916"/>
                    <a:gd name="T19" fmla="*/ 0 h 386"/>
                    <a:gd name="T20" fmla="*/ 230 w 916"/>
                    <a:gd name="T21" fmla="*/ 150 h 386"/>
                    <a:gd name="T22" fmla="*/ 0 w 916"/>
                    <a:gd name="T23" fmla="*/ 146 h 386"/>
                    <a:gd name="T24" fmla="*/ 0 w 916"/>
                    <a:gd name="T25" fmla="*/ 382 h 3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16" h="386">
                      <a:moveTo>
                        <a:pt x="0" y="382"/>
                      </a:moveTo>
                      <a:lnTo>
                        <a:pt x="274" y="382"/>
                      </a:lnTo>
                      <a:lnTo>
                        <a:pt x="384" y="272"/>
                      </a:lnTo>
                      <a:lnTo>
                        <a:pt x="626" y="272"/>
                      </a:lnTo>
                      <a:lnTo>
                        <a:pt x="736" y="386"/>
                      </a:lnTo>
                      <a:lnTo>
                        <a:pt x="916" y="386"/>
                      </a:lnTo>
                      <a:lnTo>
                        <a:pt x="916" y="146"/>
                      </a:lnTo>
                      <a:lnTo>
                        <a:pt x="772" y="146"/>
                      </a:lnTo>
                      <a:lnTo>
                        <a:pt x="634" y="0"/>
                      </a:lnTo>
                      <a:lnTo>
                        <a:pt x="374" y="0"/>
                      </a:lnTo>
                      <a:lnTo>
                        <a:pt x="230" y="150"/>
                      </a:lnTo>
                      <a:lnTo>
                        <a:pt x="0" y="146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4083" name="Freeform 79"/>
                <p:cNvSpPr>
                  <a:spLocks/>
                </p:cNvSpPr>
                <p:nvPr/>
              </p:nvSpPr>
              <p:spPr bwMode="auto">
                <a:xfrm flipV="1">
                  <a:off x="2514" y="1599"/>
                  <a:ext cx="916" cy="386"/>
                </a:xfrm>
                <a:custGeom>
                  <a:avLst/>
                  <a:gdLst>
                    <a:gd name="T0" fmla="*/ 0 w 916"/>
                    <a:gd name="T1" fmla="*/ 382 h 386"/>
                    <a:gd name="T2" fmla="*/ 274 w 916"/>
                    <a:gd name="T3" fmla="*/ 382 h 386"/>
                    <a:gd name="T4" fmla="*/ 384 w 916"/>
                    <a:gd name="T5" fmla="*/ 272 h 386"/>
                    <a:gd name="T6" fmla="*/ 626 w 916"/>
                    <a:gd name="T7" fmla="*/ 272 h 386"/>
                    <a:gd name="T8" fmla="*/ 736 w 916"/>
                    <a:gd name="T9" fmla="*/ 386 h 386"/>
                    <a:gd name="T10" fmla="*/ 916 w 916"/>
                    <a:gd name="T11" fmla="*/ 386 h 386"/>
                    <a:gd name="T12" fmla="*/ 916 w 916"/>
                    <a:gd name="T13" fmla="*/ 146 h 386"/>
                    <a:gd name="T14" fmla="*/ 772 w 916"/>
                    <a:gd name="T15" fmla="*/ 146 h 386"/>
                    <a:gd name="T16" fmla="*/ 634 w 916"/>
                    <a:gd name="T17" fmla="*/ 0 h 386"/>
                    <a:gd name="T18" fmla="*/ 374 w 916"/>
                    <a:gd name="T19" fmla="*/ 0 h 386"/>
                    <a:gd name="T20" fmla="*/ 230 w 916"/>
                    <a:gd name="T21" fmla="*/ 150 h 386"/>
                    <a:gd name="T22" fmla="*/ 0 w 916"/>
                    <a:gd name="T23" fmla="*/ 146 h 386"/>
                    <a:gd name="T24" fmla="*/ 0 w 916"/>
                    <a:gd name="T25" fmla="*/ 382 h 3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16" h="386">
                      <a:moveTo>
                        <a:pt x="0" y="382"/>
                      </a:moveTo>
                      <a:lnTo>
                        <a:pt x="274" y="382"/>
                      </a:lnTo>
                      <a:lnTo>
                        <a:pt x="384" y="272"/>
                      </a:lnTo>
                      <a:lnTo>
                        <a:pt x="626" y="272"/>
                      </a:lnTo>
                      <a:lnTo>
                        <a:pt x="736" y="386"/>
                      </a:lnTo>
                      <a:lnTo>
                        <a:pt x="916" y="386"/>
                      </a:lnTo>
                      <a:lnTo>
                        <a:pt x="916" y="146"/>
                      </a:lnTo>
                      <a:lnTo>
                        <a:pt x="772" y="146"/>
                      </a:lnTo>
                      <a:lnTo>
                        <a:pt x="634" y="0"/>
                      </a:lnTo>
                      <a:lnTo>
                        <a:pt x="374" y="0"/>
                      </a:lnTo>
                      <a:lnTo>
                        <a:pt x="230" y="150"/>
                      </a:lnTo>
                      <a:lnTo>
                        <a:pt x="0" y="146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4084" name="Freeform 80"/>
                <p:cNvSpPr>
                  <a:spLocks/>
                </p:cNvSpPr>
                <p:nvPr/>
              </p:nvSpPr>
              <p:spPr bwMode="auto">
                <a:xfrm flipH="1" flipV="1">
                  <a:off x="3429" y="1598"/>
                  <a:ext cx="916" cy="386"/>
                </a:xfrm>
                <a:custGeom>
                  <a:avLst/>
                  <a:gdLst>
                    <a:gd name="T0" fmla="*/ 0 w 916"/>
                    <a:gd name="T1" fmla="*/ 382 h 386"/>
                    <a:gd name="T2" fmla="*/ 274 w 916"/>
                    <a:gd name="T3" fmla="*/ 382 h 386"/>
                    <a:gd name="T4" fmla="*/ 384 w 916"/>
                    <a:gd name="T5" fmla="*/ 272 h 386"/>
                    <a:gd name="T6" fmla="*/ 626 w 916"/>
                    <a:gd name="T7" fmla="*/ 272 h 386"/>
                    <a:gd name="T8" fmla="*/ 736 w 916"/>
                    <a:gd name="T9" fmla="*/ 386 h 386"/>
                    <a:gd name="T10" fmla="*/ 916 w 916"/>
                    <a:gd name="T11" fmla="*/ 386 h 386"/>
                    <a:gd name="T12" fmla="*/ 916 w 916"/>
                    <a:gd name="T13" fmla="*/ 146 h 386"/>
                    <a:gd name="T14" fmla="*/ 772 w 916"/>
                    <a:gd name="T15" fmla="*/ 146 h 386"/>
                    <a:gd name="T16" fmla="*/ 634 w 916"/>
                    <a:gd name="T17" fmla="*/ 0 h 386"/>
                    <a:gd name="T18" fmla="*/ 374 w 916"/>
                    <a:gd name="T19" fmla="*/ 0 h 386"/>
                    <a:gd name="T20" fmla="*/ 230 w 916"/>
                    <a:gd name="T21" fmla="*/ 150 h 386"/>
                    <a:gd name="T22" fmla="*/ 0 w 916"/>
                    <a:gd name="T23" fmla="*/ 146 h 386"/>
                    <a:gd name="T24" fmla="*/ 0 w 916"/>
                    <a:gd name="T25" fmla="*/ 382 h 3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16" h="386">
                      <a:moveTo>
                        <a:pt x="0" y="382"/>
                      </a:moveTo>
                      <a:lnTo>
                        <a:pt x="274" y="382"/>
                      </a:lnTo>
                      <a:lnTo>
                        <a:pt x="384" y="272"/>
                      </a:lnTo>
                      <a:lnTo>
                        <a:pt x="626" y="272"/>
                      </a:lnTo>
                      <a:lnTo>
                        <a:pt x="736" y="386"/>
                      </a:lnTo>
                      <a:lnTo>
                        <a:pt x="916" y="386"/>
                      </a:lnTo>
                      <a:lnTo>
                        <a:pt x="916" y="146"/>
                      </a:lnTo>
                      <a:lnTo>
                        <a:pt x="772" y="146"/>
                      </a:lnTo>
                      <a:lnTo>
                        <a:pt x="634" y="0"/>
                      </a:lnTo>
                      <a:lnTo>
                        <a:pt x="374" y="0"/>
                      </a:lnTo>
                      <a:lnTo>
                        <a:pt x="230" y="150"/>
                      </a:lnTo>
                      <a:lnTo>
                        <a:pt x="0" y="146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4085" name="Rectangle 81"/>
                <p:cNvSpPr>
                  <a:spLocks noChangeArrowheads="1"/>
                </p:cNvSpPr>
                <p:nvPr/>
              </p:nvSpPr>
              <p:spPr bwMode="auto">
                <a:xfrm>
                  <a:off x="2897" y="743"/>
                  <a:ext cx="248" cy="1534"/>
                </a:xfrm>
                <a:prstGeom prst="rect">
                  <a:avLst/>
                </a:prstGeom>
                <a:solidFill>
                  <a:srgbClr val="FF3300">
                    <a:alpha val="30196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086" name="Rectangle 82"/>
                <p:cNvSpPr>
                  <a:spLocks noChangeArrowheads="1"/>
                </p:cNvSpPr>
                <p:nvPr/>
              </p:nvSpPr>
              <p:spPr bwMode="auto">
                <a:xfrm>
                  <a:off x="3714" y="742"/>
                  <a:ext cx="248" cy="1534"/>
                </a:xfrm>
                <a:prstGeom prst="rect">
                  <a:avLst/>
                </a:prstGeom>
                <a:solidFill>
                  <a:srgbClr val="FF3300">
                    <a:alpha val="30196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087" name="Rectangle 95"/>
                <p:cNvSpPr>
                  <a:spLocks noChangeArrowheads="1"/>
                </p:cNvSpPr>
                <p:nvPr/>
              </p:nvSpPr>
              <p:spPr bwMode="auto">
                <a:xfrm>
                  <a:off x="2544" y="2530"/>
                  <a:ext cx="576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088" name="Rectangle 91"/>
                <p:cNvSpPr>
                  <a:spLocks noChangeArrowheads="1"/>
                </p:cNvSpPr>
                <p:nvPr/>
              </p:nvSpPr>
              <p:spPr bwMode="auto">
                <a:xfrm>
                  <a:off x="3334" y="2562"/>
                  <a:ext cx="184" cy="17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089" name="Rectangle 93"/>
                <p:cNvSpPr>
                  <a:spLocks noChangeArrowheads="1"/>
                </p:cNvSpPr>
                <p:nvPr/>
              </p:nvSpPr>
              <p:spPr bwMode="auto">
                <a:xfrm>
                  <a:off x="2929" y="1419"/>
                  <a:ext cx="184" cy="17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090" name="Rectangle 94"/>
                <p:cNvSpPr>
                  <a:spLocks noChangeArrowheads="1"/>
                </p:cNvSpPr>
                <p:nvPr/>
              </p:nvSpPr>
              <p:spPr bwMode="auto">
                <a:xfrm>
                  <a:off x="3748" y="1420"/>
                  <a:ext cx="184" cy="17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091" name="Freeform 146"/>
                <p:cNvSpPr>
                  <a:spLocks/>
                </p:cNvSpPr>
                <p:nvPr/>
              </p:nvSpPr>
              <p:spPr bwMode="auto">
                <a:xfrm>
                  <a:off x="1275" y="2185"/>
                  <a:ext cx="916" cy="386"/>
                </a:xfrm>
                <a:custGeom>
                  <a:avLst/>
                  <a:gdLst>
                    <a:gd name="T0" fmla="*/ 0 w 916"/>
                    <a:gd name="T1" fmla="*/ 382 h 386"/>
                    <a:gd name="T2" fmla="*/ 274 w 916"/>
                    <a:gd name="T3" fmla="*/ 382 h 386"/>
                    <a:gd name="T4" fmla="*/ 384 w 916"/>
                    <a:gd name="T5" fmla="*/ 272 h 386"/>
                    <a:gd name="T6" fmla="*/ 626 w 916"/>
                    <a:gd name="T7" fmla="*/ 272 h 386"/>
                    <a:gd name="T8" fmla="*/ 736 w 916"/>
                    <a:gd name="T9" fmla="*/ 386 h 386"/>
                    <a:gd name="T10" fmla="*/ 916 w 916"/>
                    <a:gd name="T11" fmla="*/ 386 h 386"/>
                    <a:gd name="T12" fmla="*/ 916 w 916"/>
                    <a:gd name="T13" fmla="*/ 146 h 386"/>
                    <a:gd name="T14" fmla="*/ 772 w 916"/>
                    <a:gd name="T15" fmla="*/ 146 h 386"/>
                    <a:gd name="T16" fmla="*/ 634 w 916"/>
                    <a:gd name="T17" fmla="*/ 0 h 386"/>
                    <a:gd name="T18" fmla="*/ 374 w 916"/>
                    <a:gd name="T19" fmla="*/ 0 h 386"/>
                    <a:gd name="T20" fmla="*/ 230 w 916"/>
                    <a:gd name="T21" fmla="*/ 150 h 386"/>
                    <a:gd name="T22" fmla="*/ 0 w 916"/>
                    <a:gd name="T23" fmla="*/ 146 h 386"/>
                    <a:gd name="T24" fmla="*/ 0 w 916"/>
                    <a:gd name="T25" fmla="*/ 382 h 3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16" h="386">
                      <a:moveTo>
                        <a:pt x="0" y="382"/>
                      </a:moveTo>
                      <a:lnTo>
                        <a:pt x="274" y="382"/>
                      </a:lnTo>
                      <a:lnTo>
                        <a:pt x="384" y="272"/>
                      </a:lnTo>
                      <a:lnTo>
                        <a:pt x="626" y="272"/>
                      </a:lnTo>
                      <a:lnTo>
                        <a:pt x="736" y="386"/>
                      </a:lnTo>
                      <a:lnTo>
                        <a:pt x="916" y="386"/>
                      </a:lnTo>
                      <a:lnTo>
                        <a:pt x="916" y="146"/>
                      </a:lnTo>
                      <a:lnTo>
                        <a:pt x="772" y="146"/>
                      </a:lnTo>
                      <a:lnTo>
                        <a:pt x="634" y="0"/>
                      </a:lnTo>
                      <a:lnTo>
                        <a:pt x="374" y="0"/>
                      </a:lnTo>
                      <a:lnTo>
                        <a:pt x="230" y="150"/>
                      </a:lnTo>
                      <a:lnTo>
                        <a:pt x="0" y="146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4092" name="Freeform 147"/>
                <p:cNvSpPr>
                  <a:spLocks/>
                </p:cNvSpPr>
                <p:nvPr/>
              </p:nvSpPr>
              <p:spPr bwMode="auto">
                <a:xfrm flipH="1">
                  <a:off x="2190" y="2186"/>
                  <a:ext cx="916" cy="386"/>
                </a:xfrm>
                <a:custGeom>
                  <a:avLst/>
                  <a:gdLst>
                    <a:gd name="T0" fmla="*/ 0 w 916"/>
                    <a:gd name="T1" fmla="*/ 382 h 386"/>
                    <a:gd name="T2" fmla="*/ 274 w 916"/>
                    <a:gd name="T3" fmla="*/ 382 h 386"/>
                    <a:gd name="T4" fmla="*/ 384 w 916"/>
                    <a:gd name="T5" fmla="*/ 272 h 386"/>
                    <a:gd name="T6" fmla="*/ 626 w 916"/>
                    <a:gd name="T7" fmla="*/ 272 h 386"/>
                    <a:gd name="T8" fmla="*/ 736 w 916"/>
                    <a:gd name="T9" fmla="*/ 386 h 386"/>
                    <a:gd name="T10" fmla="*/ 916 w 916"/>
                    <a:gd name="T11" fmla="*/ 386 h 386"/>
                    <a:gd name="T12" fmla="*/ 916 w 916"/>
                    <a:gd name="T13" fmla="*/ 146 h 386"/>
                    <a:gd name="T14" fmla="*/ 772 w 916"/>
                    <a:gd name="T15" fmla="*/ 146 h 386"/>
                    <a:gd name="T16" fmla="*/ 634 w 916"/>
                    <a:gd name="T17" fmla="*/ 0 h 386"/>
                    <a:gd name="T18" fmla="*/ 374 w 916"/>
                    <a:gd name="T19" fmla="*/ 0 h 386"/>
                    <a:gd name="T20" fmla="*/ 230 w 916"/>
                    <a:gd name="T21" fmla="*/ 150 h 386"/>
                    <a:gd name="T22" fmla="*/ 0 w 916"/>
                    <a:gd name="T23" fmla="*/ 146 h 386"/>
                    <a:gd name="T24" fmla="*/ 0 w 916"/>
                    <a:gd name="T25" fmla="*/ 382 h 3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16" h="386">
                      <a:moveTo>
                        <a:pt x="0" y="382"/>
                      </a:moveTo>
                      <a:lnTo>
                        <a:pt x="274" y="382"/>
                      </a:lnTo>
                      <a:lnTo>
                        <a:pt x="384" y="272"/>
                      </a:lnTo>
                      <a:lnTo>
                        <a:pt x="626" y="272"/>
                      </a:lnTo>
                      <a:lnTo>
                        <a:pt x="736" y="386"/>
                      </a:lnTo>
                      <a:lnTo>
                        <a:pt x="916" y="386"/>
                      </a:lnTo>
                      <a:lnTo>
                        <a:pt x="916" y="146"/>
                      </a:lnTo>
                      <a:lnTo>
                        <a:pt x="772" y="146"/>
                      </a:lnTo>
                      <a:lnTo>
                        <a:pt x="634" y="0"/>
                      </a:lnTo>
                      <a:lnTo>
                        <a:pt x="374" y="0"/>
                      </a:lnTo>
                      <a:lnTo>
                        <a:pt x="230" y="150"/>
                      </a:lnTo>
                      <a:lnTo>
                        <a:pt x="0" y="146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4093" name="Freeform 149"/>
                <p:cNvSpPr>
                  <a:spLocks/>
                </p:cNvSpPr>
                <p:nvPr/>
              </p:nvSpPr>
              <p:spPr bwMode="auto">
                <a:xfrm flipV="1">
                  <a:off x="1278" y="2737"/>
                  <a:ext cx="916" cy="386"/>
                </a:xfrm>
                <a:custGeom>
                  <a:avLst/>
                  <a:gdLst>
                    <a:gd name="T0" fmla="*/ 0 w 916"/>
                    <a:gd name="T1" fmla="*/ 382 h 386"/>
                    <a:gd name="T2" fmla="*/ 274 w 916"/>
                    <a:gd name="T3" fmla="*/ 382 h 386"/>
                    <a:gd name="T4" fmla="*/ 384 w 916"/>
                    <a:gd name="T5" fmla="*/ 272 h 386"/>
                    <a:gd name="T6" fmla="*/ 626 w 916"/>
                    <a:gd name="T7" fmla="*/ 272 h 386"/>
                    <a:gd name="T8" fmla="*/ 736 w 916"/>
                    <a:gd name="T9" fmla="*/ 386 h 386"/>
                    <a:gd name="T10" fmla="*/ 916 w 916"/>
                    <a:gd name="T11" fmla="*/ 386 h 386"/>
                    <a:gd name="T12" fmla="*/ 916 w 916"/>
                    <a:gd name="T13" fmla="*/ 146 h 386"/>
                    <a:gd name="T14" fmla="*/ 772 w 916"/>
                    <a:gd name="T15" fmla="*/ 146 h 386"/>
                    <a:gd name="T16" fmla="*/ 634 w 916"/>
                    <a:gd name="T17" fmla="*/ 0 h 386"/>
                    <a:gd name="T18" fmla="*/ 374 w 916"/>
                    <a:gd name="T19" fmla="*/ 0 h 386"/>
                    <a:gd name="T20" fmla="*/ 230 w 916"/>
                    <a:gd name="T21" fmla="*/ 150 h 386"/>
                    <a:gd name="T22" fmla="*/ 0 w 916"/>
                    <a:gd name="T23" fmla="*/ 146 h 386"/>
                    <a:gd name="T24" fmla="*/ 0 w 916"/>
                    <a:gd name="T25" fmla="*/ 382 h 3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16" h="386">
                      <a:moveTo>
                        <a:pt x="0" y="382"/>
                      </a:moveTo>
                      <a:lnTo>
                        <a:pt x="274" y="382"/>
                      </a:lnTo>
                      <a:lnTo>
                        <a:pt x="384" y="272"/>
                      </a:lnTo>
                      <a:lnTo>
                        <a:pt x="626" y="272"/>
                      </a:lnTo>
                      <a:lnTo>
                        <a:pt x="736" y="386"/>
                      </a:lnTo>
                      <a:lnTo>
                        <a:pt x="916" y="386"/>
                      </a:lnTo>
                      <a:lnTo>
                        <a:pt x="916" y="146"/>
                      </a:lnTo>
                      <a:lnTo>
                        <a:pt x="772" y="146"/>
                      </a:lnTo>
                      <a:lnTo>
                        <a:pt x="634" y="0"/>
                      </a:lnTo>
                      <a:lnTo>
                        <a:pt x="374" y="0"/>
                      </a:lnTo>
                      <a:lnTo>
                        <a:pt x="230" y="150"/>
                      </a:lnTo>
                      <a:lnTo>
                        <a:pt x="0" y="146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4094" name="Freeform 150"/>
                <p:cNvSpPr>
                  <a:spLocks/>
                </p:cNvSpPr>
                <p:nvPr/>
              </p:nvSpPr>
              <p:spPr bwMode="auto">
                <a:xfrm flipH="1" flipV="1">
                  <a:off x="2193" y="2736"/>
                  <a:ext cx="916" cy="386"/>
                </a:xfrm>
                <a:custGeom>
                  <a:avLst/>
                  <a:gdLst>
                    <a:gd name="T0" fmla="*/ 0 w 916"/>
                    <a:gd name="T1" fmla="*/ 382 h 386"/>
                    <a:gd name="T2" fmla="*/ 274 w 916"/>
                    <a:gd name="T3" fmla="*/ 382 h 386"/>
                    <a:gd name="T4" fmla="*/ 384 w 916"/>
                    <a:gd name="T5" fmla="*/ 272 h 386"/>
                    <a:gd name="T6" fmla="*/ 626 w 916"/>
                    <a:gd name="T7" fmla="*/ 272 h 386"/>
                    <a:gd name="T8" fmla="*/ 736 w 916"/>
                    <a:gd name="T9" fmla="*/ 386 h 386"/>
                    <a:gd name="T10" fmla="*/ 916 w 916"/>
                    <a:gd name="T11" fmla="*/ 386 h 386"/>
                    <a:gd name="T12" fmla="*/ 916 w 916"/>
                    <a:gd name="T13" fmla="*/ 146 h 386"/>
                    <a:gd name="T14" fmla="*/ 772 w 916"/>
                    <a:gd name="T15" fmla="*/ 146 h 386"/>
                    <a:gd name="T16" fmla="*/ 634 w 916"/>
                    <a:gd name="T17" fmla="*/ 0 h 386"/>
                    <a:gd name="T18" fmla="*/ 374 w 916"/>
                    <a:gd name="T19" fmla="*/ 0 h 386"/>
                    <a:gd name="T20" fmla="*/ 230 w 916"/>
                    <a:gd name="T21" fmla="*/ 150 h 386"/>
                    <a:gd name="T22" fmla="*/ 0 w 916"/>
                    <a:gd name="T23" fmla="*/ 146 h 386"/>
                    <a:gd name="T24" fmla="*/ 0 w 916"/>
                    <a:gd name="T25" fmla="*/ 382 h 3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16" h="386">
                      <a:moveTo>
                        <a:pt x="0" y="382"/>
                      </a:moveTo>
                      <a:lnTo>
                        <a:pt x="274" y="382"/>
                      </a:lnTo>
                      <a:lnTo>
                        <a:pt x="384" y="272"/>
                      </a:lnTo>
                      <a:lnTo>
                        <a:pt x="626" y="272"/>
                      </a:lnTo>
                      <a:lnTo>
                        <a:pt x="736" y="386"/>
                      </a:lnTo>
                      <a:lnTo>
                        <a:pt x="916" y="386"/>
                      </a:lnTo>
                      <a:lnTo>
                        <a:pt x="916" y="146"/>
                      </a:lnTo>
                      <a:lnTo>
                        <a:pt x="772" y="146"/>
                      </a:lnTo>
                      <a:lnTo>
                        <a:pt x="634" y="0"/>
                      </a:lnTo>
                      <a:lnTo>
                        <a:pt x="374" y="0"/>
                      </a:lnTo>
                      <a:lnTo>
                        <a:pt x="230" y="150"/>
                      </a:lnTo>
                      <a:lnTo>
                        <a:pt x="0" y="146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4095" name="Rectangle 151"/>
                <p:cNvSpPr>
                  <a:spLocks noChangeArrowheads="1"/>
                </p:cNvSpPr>
                <p:nvPr/>
              </p:nvSpPr>
              <p:spPr bwMode="auto">
                <a:xfrm>
                  <a:off x="1661" y="1881"/>
                  <a:ext cx="248" cy="1534"/>
                </a:xfrm>
                <a:prstGeom prst="rect">
                  <a:avLst/>
                </a:prstGeom>
                <a:solidFill>
                  <a:srgbClr val="FF3300">
                    <a:alpha val="30196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096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8" y="1880"/>
                  <a:ext cx="248" cy="1534"/>
                </a:xfrm>
                <a:prstGeom prst="rect">
                  <a:avLst/>
                </a:prstGeom>
                <a:solidFill>
                  <a:srgbClr val="FF3300">
                    <a:alpha val="30196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097" name="Freeform 155"/>
                <p:cNvSpPr>
                  <a:spLocks/>
                </p:cNvSpPr>
                <p:nvPr/>
              </p:nvSpPr>
              <p:spPr bwMode="auto">
                <a:xfrm>
                  <a:off x="872" y="1048"/>
                  <a:ext cx="916" cy="386"/>
                </a:xfrm>
                <a:custGeom>
                  <a:avLst/>
                  <a:gdLst>
                    <a:gd name="T0" fmla="*/ 0 w 916"/>
                    <a:gd name="T1" fmla="*/ 382 h 386"/>
                    <a:gd name="T2" fmla="*/ 274 w 916"/>
                    <a:gd name="T3" fmla="*/ 382 h 386"/>
                    <a:gd name="T4" fmla="*/ 384 w 916"/>
                    <a:gd name="T5" fmla="*/ 272 h 386"/>
                    <a:gd name="T6" fmla="*/ 626 w 916"/>
                    <a:gd name="T7" fmla="*/ 272 h 386"/>
                    <a:gd name="T8" fmla="*/ 736 w 916"/>
                    <a:gd name="T9" fmla="*/ 386 h 386"/>
                    <a:gd name="T10" fmla="*/ 916 w 916"/>
                    <a:gd name="T11" fmla="*/ 386 h 386"/>
                    <a:gd name="T12" fmla="*/ 916 w 916"/>
                    <a:gd name="T13" fmla="*/ 146 h 386"/>
                    <a:gd name="T14" fmla="*/ 772 w 916"/>
                    <a:gd name="T15" fmla="*/ 146 h 386"/>
                    <a:gd name="T16" fmla="*/ 634 w 916"/>
                    <a:gd name="T17" fmla="*/ 0 h 386"/>
                    <a:gd name="T18" fmla="*/ 374 w 916"/>
                    <a:gd name="T19" fmla="*/ 0 h 386"/>
                    <a:gd name="T20" fmla="*/ 230 w 916"/>
                    <a:gd name="T21" fmla="*/ 150 h 386"/>
                    <a:gd name="T22" fmla="*/ 0 w 916"/>
                    <a:gd name="T23" fmla="*/ 146 h 386"/>
                    <a:gd name="T24" fmla="*/ 0 w 916"/>
                    <a:gd name="T25" fmla="*/ 382 h 3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16" h="386">
                      <a:moveTo>
                        <a:pt x="0" y="382"/>
                      </a:moveTo>
                      <a:lnTo>
                        <a:pt x="274" y="382"/>
                      </a:lnTo>
                      <a:lnTo>
                        <a:pt x="384" y="272"/>
                      </a:lnTo>
                      <a:lnTo>
                        <a:pt x="626" y="272"/>
                      </a:lnTo>
                      <a:lnTo>
                        <a:pt x="736" y="386"/>
                      </a:lnTo>
                      <a:lnTo>
                        <a:pt x="916" y="386"/>
                      </a:lnTo>
                      <a:lnTo>
                        <a:pt x="916" y="146"/>
                      </a:lnTo>
                      <a:lnTo>
                        <a:pt x="772" y="146"/>
                      </a:lnTo>
                      <a:lnTo>
                        <a:pt x="634" y="0"/>
                      </a:lnTo>
                      <a:lnTo>
                        <a:pt x="374" y="0"/>
                      </a:lnTo>
                      <a:lnTo>
                        <a:pt x="230" y="150"/>
                      </a:lnTo>
                      <a:lnTo>
                        <a:pt x="0" y="146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4098" name="Freeform 156"/>
                <p:cNvSpPr>
                  <a:spLocks/>
                </p:cNvSpPr>
                <p:nvPr/>
              </p:nvSpPr>
              <p:spPr bwMode="auto">
                <a:xfrm flipH="1">
                  <a:off x="1787" y="1049"/>
                  <a:ext cx="916" cy="386"/>
                </a:xfrm>
                <a:custGeom>
                  <a:avLst/>
                  <a:gdLst>
                    <a:gd name="T0" fmla="*/ 0 w 916"/>
                    <a:gd name="T1" fmla="*/ 382 h 386"/>
                    <a:gd name="T2" fmla="*/ 274 w 916"/>
                    <a:gd name="T3" fmla="*/ 382 h 386"/>
                    <a:gd name="T4" fmla="*/ 384 w 916"/>
                    <a:gd name="T5" fmla="*/ 272 h 386"/>
                    <a:gd name="T6" fmla="*/ 626 w 916"/>
                    <a:gd name="T7" fmla="*/ 272 h 386"/>
                    <a:gd name="T8" fmla="*/ 736 w 916"/>
                    <a:gd name="T9" fmla="*/ 386 h 386"/>
                    <a:gd name="T10" fmla="*/ 916 w 916"/>
                    <a:gd name="T11" fmla="*/ 386 h 386"/>
                    <a:gd name="T12" fmla="*/ 916 w 916"/>
                    <a:gd name="T13" fmla="*/ 146 h 386"/>
                    <a:gd name="T14" fmla="*/ 772 w 916"/>
                    <a:gd name="T15" fmla="*/ 146 h 386"/>
                    <a:gd name="T16" fmla="*/ 634 w 916"/>
                    <a:gd name="T17" fmla="*/ 0 h 386"/>
                    <a:gd name="T18" fmla="*/ 374 w 916"/>
                    <a:gd name="T19" fmla="*/ 0 h 386"/>
                    <a:gd name="T20" fmla="*/ 230 w 916"/>
                    <a:gd name="T21" fmla="*/ 150 h 386"/>
                    <a:gd name="T22" fmla="*/ 0 w 916"/>
                    <a:gd name="T23" fmla="*/ 146 h 386"/>
                    <a:gd name="T24" fmla="*/ 0 w 916"/>
                    <a:gd name="T25" fmla="*/ 382 h 3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16" h="386">
                      <a:moveTo>
                        <a:pt x="0" y="382"/>
                      </a:moveTo>
                      <a:lnTo>
                        <a:pt x="274" y="382"/>
                      </a:lnTo>
                      <a:lnTo>
                        <a:pt x="384" y="272"/>
                      </a:lnTo>
                      <a:lnTo>
                        <a:pt x="626" y="272"/>
                      </a:lnTo>
                      <a:lnTo>
                        <a:pt x="736" y="386"/>
                      </a:lnTo>
                      <a:lnTo>
                        <a:pt x="916" y="386"/>
                      </a:lnTo>
                      <a:lnTo>
                        <a:pt x="916" y="146"/>
                      </a:lnTo>
                      <a:lnTo>
                        <a:pt x="772" y="146"/>
                      </a:lnTo>
                      <a:lnTo>
                        <a:pt x="634" y="0"/>
                      </a:lnTo>
                      <a:lnTo>
                        <a:pt x="374" y="0"/>
                      </a:lnTo>
                      <a:lnTo>
                        <a:pt x="230" y="150"/>
                      </a:lnTo>
                      <a:lnTo>
                        <a:pt x="0" y="146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4099" name="Freeform 158"/>
                <p:cNvSpPr>
                  <a:spLocks/>
                </p:cNvSpPr>
                <p:nvPr/>
              </p:nvSpPr>
              <p:spPr bwMode="auto">
                <a:xfrm flipV="1">
                  <a:off x="875" y="1600"/>
                  <a:ext cx="916" cy="386"/>
                </a:xfrm>
                <a:custGeom>
                  <a:avLst/>
                  <a:gdLst>
                    <a:gd name="T0" fmla="*/ 0 w 916"/>
                    <a:gd name="T1" fmla="*/ 382 h 386"/>
                    <a:gd name="T2" fmla="*/ 274 w 916"/>
                    <a:gd name="T3" fmla="*/ 382 h 386"/>
                    <a:gd name="T4" fmla="*/ 384 w 916"/>
                    <a:gd name="T5" fmla="*/ 272 h 386"/>
                    <a:gd name="T6" fmla="*/ 626 w 916"/>
                    <a:gd name="T7" fmla="*/ 272 h 386"/>
                    <a:gd name="T8" fmla="*/ 736 w 916"/>
                    <a:gd name="T9" fmla="*/ 386 h 386"/>
                    <a:gd name="T10" fmla="*/ 916 w 916"/>
                    <a:gd name="T11" fmla="*/ 386 h 386"/>
                    <a:gd name="T12" fmla="*/ 916 w 916"/>
                    <a:gd name="T13" fmla="*/ 146 h 386"/>
                    <a:gd name="T14" fmla="*/ 772 w 916"/>
                    <a:gd name="T15" fmla="*/ 146 h 386"/>
                    <a:gd name="T16" fmla="*/ 634 w 916"/>
                    <a:gd name="T17" fmla="*/ 0 h 386"/>
                    <a:gd name="T18" fmla="*/ 374 w 916"/>
                    <a:gd name="T19" fmla="*/ 0 h 386"/>
                    <a:gd name="T20" fmla="*/ 230 w 916"/>
                    <a:gd name="T21" fmla="*/ 150 h 386"/>
                    <a:gd name="T22" fmla="*/ 0 w 916"/>
                    <a:gd name="T23" fmla="*/ 146 h 386"/>
                    <a:gd name="T24" fmla="*/ 0 w 916"/>
                    <a:gd name="T25" fmla="*/ 382 h 3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16" h="386">
                      <a:moveTo>
                        <a:pt x="0" y="382"/>
                      </a:moveTo>
                      <a:lnTo>
                        <a:pt x="274" y="382"/>
                      </a:lnTo>
                      <a:lnTo>
                        <a:pt x="384" y="272"/>
                      </a:lnTo>
                      <a:lnTo>
                        <a:pt x="626" y="272"/>
                      </a:lnTo>
                      <a:lnTo>
                        <a:pt x="736" y="386"/>
                      </a:lnTo>
                      <a:lnTo>
                        <a:pt x="916" y="386"/>
                      </a:lnTo>
                      <a:lnTo>
                        <a:pt x="916" y="146"/>
                      </a:lnTo>
                      <a:lnTo>
                        <a:pt x="772" y="146"/>
                      </a:lnTo>
                      <a:lnTo>
                        <a:pt x="634" y="0"/>
                      </a:lnTo>
                      <a:lnTo>
                        <a:pt x="374" y="0"/>
                      </a:lnTo>
                      <a:lnTo>
                        <a:pt x="230" y="150"/>
                      </a:lnTo>
                      <a:lnTo>
                        <a:pt x="0" y="146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4100" name="Freeform 159"/>
                <p:cNvSpPr>
                  <a:spLocks/>
                </p:cNvSpPr>
                <p:nvPr/>
              </p:nvSpPr>
              <p:spPr bwMode="auto">
                <a:xfrm flipH="1" flipV="1">
                  <a:off x="1790" y="1599"/>
                  <a:ext cx="916" cy="386"/>
                </a:xfrm>
                <a:custGeom>
                  <a:avLst/>
                  <a:gdLst>
                    <a:gd name="T0" fmla="*/ 0 w 916"/>
                    <a:gd name="T1" fmla="*/ 382 h 386"/>
                    <a:gd name="T2" fmla="*/ 274 w 916"/>
                    <a:gd name="T3" fmla="*/ 382 h 386"/>
                    <a:gd name="T4" fmla="*/ 384 w 916"/>
                    <a:gd name="T5" fmla="*/ 272 h 386"/>
                    <a:gd name="T6" fmla="*/ 626 w 916"/>
                    <a:gd name="T7" fmla="*/ 272 h 386"/>
                    <a:gd name="T8" fmla="*/ 736 w 916"/>
                    <a:gd name="T9" fmla="*/ 386 h 386"/>
                    <a:gd name="T10" fmla="*/ 916 w 916"/>
                    <a:gd name="T11" fmla="*/ 386 h 386"/>
                    <a:gd name="T12" fmla="*/ 916 w 916"/>
                    <a:gd name="T13" fmla="*/ 146 h 386"/>
                    <a:gd name="T14" fmla="*/ 772 w 916"/>
                    <a:gd name="T15" fmla="*/ 146 h 386"/>
                    <a:gd name="T16" fmla="*/ 634 w 916"/>
                    <a:gd name="T17" fmla="*/ 0 h 386"/>
                    <a:gd name="T18" fmla="*/ 374 w 916"/>
                    <a:gd name="T19" fmla="*/ 0 h 386"/>
                    <a:gd name="T20" fmla="*/ 230 w 916"/>
                    <a:gd name="T21" fmla="*/ 150 h 386"/>
                    <a:gd name="T22" fmla="*/ 0 w 916"/>
                    <a:gd name="T23" fmla="*/ 146 h 386"/>
                    <a:gd name="T24" fmla="*/ 0 w 916"/>
                    <a:gd name="T25" fmla="*/ 382 h 3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16" h="386">
                      <a:moveTo>
                        <a:pt x="0" y="382"/>
                      </a:moveTo>
                      <a:lnTo>
                        <a:pt x="274" y="382"/>
                      </a:lnTo>
                      <a:lnTo>
                        <a:pt x="384" y="272"/>
                      </a:lnTo>
                      <a:lnTo>
                        <a:pt x="626" y="272"/>
                      </a:lnTo>
                      <a:lnTo>
                        <a:pt x="736" y="386"/>
                      </a:lnTo>
                      <a:lnTo>
                        <a:pt x="916" y="386"/>
                      </a:lnTo>
                      <a:lnTo>
                        <a:pt x="916" y="146"/>
                      </a:lnTo>
                      <a:lnTo>
                        <a:pt x="772" y="146"/>
                      </a:lnTo>
                      <a:lnTo>
                        <a:pt x="634" y="0"/>
                      </a:lnTo>
                      <a:lnTo>
                        <a:pt x="374" y="0"/>
                      </a:lnTo>
                      <a:lnTo>
                        <a:pt x="230" y="150"/>
                      </a:lnTo>
                      <a:lnTo>
                        <a:pt x="0" y="146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4101" name="Rectangle 161"/>
                <p:cNvSpPr>
                  <a:spLocks noChangeArrowheads="1"/>
                </p:cNvSpPr>
                <p:nvPr/>
              </p:nvSpPr>
              <p:spPr bwMode="auto">
                <a:xfrm>
                  <a:off x="2075" y="743"/>
                  <a:ext cx="248" cy="1534"/>
                </a:xfrm>
                <a:prstGeom prst="rect">
                  <a:avLst/>
                </a:prstGeom>
                <a:solidFill>
                  <a:srgbClr val="FF3300">
                    <a:alpha val="30196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02" name="Rectangle 162"/>
                <p:cNvSpPr>
                  <a:spLocks noChangeArrowheads="1"/>
                </p:cNvSpPr>
                <p:nvPr/>
              </p:nvSpPr>
              <p:spPr bwMode="auto">
                <a:xfrm>
                  <a:off x="905" y="2531"/>
                  <a:ext cx="576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03" name="Rectangle 177"/>
                <p:cNvSpPr>
                  <a:spLocks noChangeArrowheads="1"/>
                </p:cNvSpPr>
                <p:nvPr/>
              </p:nvSpPr>
              <p:spPr bwMode="auto">
                <a:xfrm>
                  <a:off x="1695" y="2563"/>
                  <a:ext cx="184" cy="17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04" name="Rectangle 178"/>
                <p:cNvSpPr>
                  <a:spLocks noChangeArrowheads="1"/>
                </p:cNvSpPr>
                <p:nvPr/>
              </p:nvSpPr>
              <p:spPr bwMode="auto">
                <a:xfrm>
                  <a:off x="2508" y="2552"/>
                  <a:ext cx="184" cy="17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05" name="Rectangle 180"/>
                <p:cNvSpPr>
                  <a:spLocks noChangeArrowheads="1"/>
                </p:cNvSpPr>
                <p:nvPr/>
              </p:nvSpPr>
              <p:spPr bwMode="auto">
                <a:xfrm>
                  <a:off x="2109" y="1421"/>
                  <a:ext cx="184" cy="17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06" name="Rectangle 96"/>
                <p:cNvSpPr>
                  <a:spLocks noChangeArrowheads="1"/>
                </p:cNvSpPr>
                <p:nvPr/>
              </p:nvSpPr>
              <p:spPr bwMode="auto">
                <a:xfrm>
                  <a:off x="3298" y="604"/>
                  <a:ext cx="254" cy="2946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07" name="Rectangle 97"/>
                <p:cNvSpPr>
                  <a:spLocks noChangeArrowheads="1"/>
                </p:cNvSpPr>
                <p:nvPr/>
              </p:nvSpPr>
              <p:spPr bwMode="auto">
                <a:xfrm>
                  <a:off x="2895" y="605"/>
                  <a:ext cx="254" cy="2946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08" name="Rectangle 99"/>
                <p:cNvSpPr>
                  <a:spLocks noChangeArrowheads="1"/>
                </p:cNvSpPr>
                <p:nvPr/>
              </p:nvSpPr>
              <p:spPr bwMode="auto">
                <a:xfrm>
                  <a:off x="3709" y="603"/>
                  <a:ext cx="254" cy="2946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09" name="Rectangle 163"/>
                <p:cNvSpPr>
                  <a:spLocks noChangeArrowheads="1"/>
                </p:cNvSpPr>
                <p:nvPr/>
              </p:nvSpPr>
              <p:spPr bwMode="auto">
                <a:xfrm>
                  <a:off x="1659" y="605"/>
                  <a:ext cx="254" cy="2946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10" name="Rectangle 165"/>
                <p:cNvSpPr>
                  <a:spLocks noChangeArrowheads="1"/>
                </p:cNvSpPr>
                <p:nvPr/>
              </p:nvSpPr>
              <p:spPr bwMode="auto">
                <a:xfrm>
                  <a:off x="2070" y="604"/>
                  <a:ext cx="254" cy="2946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11" name="Rectangle 166"/>
                <p:cNvSpPr>
                  <a:spLocks noChangeArrowheads="1"/>
                </p:cNvSpPr>
                <p:nvPr/>
              </p:nvSpPr>
              <p:spPr bwMode="auto">
                <a:xfrm>
                  <a:off x="2475" y="605"/>
                  <a:ext cx="254" cy="2946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12" name="Oval 83"/>
                <p:cNvSpPr>
                  <a:spLocks noChangeArrowheads="1"/>
                </p:cNvSpPr>
                <p:nvPr/>
              </p:nvSpPr>
              <p:spPr bwMode="auto">
                <a:xfrm>
                  <a:off x="3322" y="3178"/>
                  <a:ext cx="204" cy="19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13" name="Oval 85"/>
                <p:cNvSpPr>
                  <a:spLocks noChangeArrowheads="1"/>
                </p:cNvSpPr>
                <p:nvPr/>
              </p:nvSpPr>
              <p:spPr bwMode="auto">
                <a:xfrm>
                  <a:off x="3324" y="1904"/>
                  <a:ext cx="204" cy="19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14" name="Oval 87"/>
                <p:cNvSpPr>
                  <a:spLocks noChangeArrowheads="1"/>
                </p:cNvSpPr>
                <p:nvPr/>
              </p:nvSpPr>
              <p:spPr bwMode="auto">
                <a:xfrm>
                  <a:off x="3734" y="2046"/>
                  <a:ext cx="204" cy="19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15" name="Oval 88"/>
                <p:cNvSpPr>
                  <a:spLocks noChangeArrowheads="1"/>
                </p:cNvSpPr>
                <p:nvPr/>
              </p:nvSpPr>
              <p:spPr bwMode="auto">
                <a:xfrm>
                  <a:off x="2915" y="2053"/>
                  <a:ext cx="204" cy="19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16" name="Oval 89"/>
                <p:cNvSpPr>
                  <a:spLocks noChangeArrowheads="1"/>
                </p:cNvSpPr>
                <p:nvPr/>
              </p:nvSpPr>
              <p:spPr bwMode="auto">
                <a:xfrm>
                  <a:off x="2918" y="762"/>
                  <a:ext cx="204" cy="19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17" name="Oval 90"/>
                <p:cNvSpPr>
                  <a:spLocks noChangeArrowheads="1"/>
                </p:cNvSpPr>
                <p:nvPr/>
              </p:nvSpPr>
              <p:spPr bwMode="auto">
                <a:xfrm>
                  <a:off x="3737" y="765"/>
                  <a:ext cx="204" cy="19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18" name="Oval 168"/>
                <p:cNvSpPr>
                  <a:spLocks noChangeArrowheads="1"/>
                </p:cNvSpPr>
                <p:nvPr/>
              </p:nvSpPr>
              <p:spPr bwMode="auto">
                <a:xfrm>
                  <a:off x="1683" y="3179"/>
                  <a:ext cx="204" cy="19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19" name="Oval 169"/>
                <p:cNvSpPr>
                  <a:spLocks noChangeArrowheads="1"/>
                </p:cNvSpPr>
                <p:nvPr/>
              </p:nvSpPr>
              <p:spPr bwMode="auto">
                <a:xfrm>
                  <a:off x="2500" y="3188"/>
                  <a:ext cx="204" cy="19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20" name="Oval 170"/>
                <p:cNvSpPr>
                  <a:spLocks noChangeArrowheads="1"/>
                </p:cNvSpPr>
                <p:nvPr/>
              </p:nvSpPr>
              <p:spPr bwMode="auto">
                <a:xfrm>
                  <a:off x="1685" y="1905"/>
                  <a:ext cx="204" cy="19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21" name="Oval 171"/>
                <p:cNvSpPr>
                  <a:spLocks noChangeArrowheads="1"/>
                </p:cNvSpPr>
                <p:nvPr/>
              </p:nvSpPr>
              <p:spPr bwMode="auto">
                <a:xfrm>
                  <a:off x="2498" y="1902"/>
                  <a:ext cx="204" cy="19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22" name="Oval 172"/>
                <p:cNvSpPr>
                  <a:spLocks noChangeArrowheads="1"/>
                </p:cNvSpPr>
                <p:nvPr/>
              </p:nvSpPr>
              <p:spPr bwMode="auto">
                <a:xfrm>
                  <a:off x="2095" y="2047"/>
                  <a:ext cx="204" cy="19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23" name="Oval 175"/>
                <p:cNvSpPr>
                  <a:spLocks noChangeArrowheads="1"/>
                </p:cNvSpPr>
                <p:nvPr/>
              </p:nvSpPr>
              <p:spPr bwMode="auto">
                <a:xfrm>
                  <a:off x="2098" y="766"/>
                  <a:ext cx="204" cy="19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24" name="Rectangle 181"/>
                <p:cNvSpPr>
                  <a:spLocks noChangeArrowheads="1"/>
                </p:cNvSpPr>
                <p:nvPr/>
              </p:nvSpPr>
              <p:spPr bwMode="auto">
                <a:xfrm>
                  <a:off x="4336" y="608"/>
                  <a:ext cx="536" cy="29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  <p:sp>
              <p:nvSpPr>
                <p:cNvPr id="44125" name="Rectangle 182"/>
                <p:cNvSpPr>
                  <a:spLocks noChangeArrowheads="1"/>
                </p:cNvSpPr>
                <p:nvPr/>
              </p:nvSpPr>
              <p:spPr bwMode="auto">
                <a:xfrm>
                  <a:off x="737" y="649"/>
                  <a:ext cx="536" cy="29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he-IL" altLang="he-IL"/>
                </a:p>
              </p:txBody>
            </p:sp>
          </p:grpSp>
          <p:sp>
            <p:nvSpPr>
              <p:cNvPr id="44068" name="Rectangle 195"/>
              <p:cNvSpPr>
                <a:spLocks noChangeArrowheads="1"/>
              </p:cNvSpPr>
              <p:nvPr/>
            </p:nvSpPr>
            <p:spPr bwMode="auto">
              <a:xfrm>
                <a:off x="2033" y="776"/>
                <a:ext cx="220" cy="166"/>
              </a:xfrm>
              <a:prstGeom prst="rect">
                <a:avLst/>
              </a:prstGeom>
              <a:solidFill>
                <a:schemeClr val="bg1">
                  <a:lumMod val="65000"/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44069" name="Rectangle 196"/>
              <p:cNvSpPr>
                <a:spLocks noChangeArrowheads="1"/>
              </p:cNvSpPr>
              <p:nvPr/>
            </p:nvSpPr>
            <p:spPr bwMode="auto">
              <a:xfrm>
                <a:off x="2379" y="777"/>
                <a:ext cx="220" cy="166"/>
              </a:xfrm>
              <a:prstGeom prst="rect">
                <a:avLst/>
              </a:prstGeom>
              <a:solidFill>
                <a:schemeClr val="bg1">
                  <a:lumMod val="65000"/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44070" name="Rectangle 197"/>
              <p:cNvSpPr>
                <a:spLocks noChangeArrowheads="1"/>
              </p:cNvSpPr>
              <p:nvPr/>
            </p:nvSpPr>
            <p:spPr bwMode="auto">
              <a:xfrm>
                <a:off x="2745" y="3365"/>
                <a:ext cx="219" cy="166"/>
              </a:xfrm>
              <a:prstGeom prst="rect">
                <a:avLst/>
              </a:prstGeom>
              <a:solidFill>
                <a:schemeClr val="bg1">
                  <a:lumMod val="65000"/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44071" name="Rectangle 198"/>
              <p:cNvSpPr>
                <a:spLocks noChangeArrowheads="1"/>
              </p:cNvSpPr>
              <p:nvPr/>
            </p:nvSpPr>
            <p:spPr bwMode="auto">
              <a:xfrm>
                <a:off x="3091" y="3366"/>
                <a:ext cx="219" cy="166"/>
              </a:xfrm>
              <a:prstGeom prst="rect">
                <a:avLst/>
              </a:prstGeom>
              <a:solidFill>
                <a:schemeClr val="bg1">
                  <a:lumMod val="65000"/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44072" name="Rectangle 199"/>
              <p:cNvSpPr>
                <a:spLocks noChangeArrowheads="1"/>
              </p:cNvSpPr>
              <p:nvPr/>
            </p:nvSpPr>
            <p:spPr bwMode="auto">
              <a:xfrm rot="-5400000">
                <a:off x="1149" y="1333"/>
                <a:ext cx="223" cy="1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44073" name="Rectangle 200"/>
              <p:cNvSpPr>
                <a:spLocks noChangeArrowheads="1"/>
              </p:cNvSpPr>
              <p:nvPr/>
            </p:nvSpPr>
            <p:spPr bwMode="auto">
              <a:xfrm rot="-5400000">
                <a:off x="1149" y="1888"/>
                <a:ext cx="224" cy="1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44074" name="Rectangle 201"/>
              <p:cNvSpPr>
                <a:spLocks noChangeArrowheads="1"/>
              </p:cNvSpPr>
              <p:nvPr/>
            </p:nvSpPr>
            <p:spPr bwMode="auto">
              <a:xfrm rot="-5400000">
                <a:off x="3944" y="2268"/>
                <a:ext cx="223" cy="1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44075" name="Rectangle 202"/>
              <p:cNvSpPr>
                <a:spLocks noChangeArrowheads="1"/>
              </p:cNvSpPr>
              <p:nvPr/>
            </p:nvSpPr>
            <p:spPr bwMode="auto">
              <a:xfrm rot="-5400000">
                <a:off x="3945" y="2814"/>
                <a:ext cx="223" cy="1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</p:grpSp>
        <p:grpSp>
          <p:nvGrpSpPr>
            <p:cNvPr id="44049" name="Group 208"/>
            <p:cNvGrpSpPr>
              <a:grpSpLocks/>
            </p:cNvGrpSpPr>
            <p:nvPr/>
          </p:nvGrpSpPr>
          <p:grpSpPr bwMode="auto">
            <a:xfrm>
              <a:off x="512" y="1032"/>
              <a:ext cx="696" cy="512"/>
              <a:chOff x="-232" y="704"/>
              <a:chExt cx="696" cy="512"/>
            </a:xfrm>
          </p:grpSpPr>
          <p:sp>
            <p:nvSpPr>
              <p:cNvPr id="44065" name="AutoShape 193"/>
              <p:cNvSpPr>
                <a:spLocks noChangeArrowheads="1"/>
              </p:cNvSpPr>
              <p:nvPr/>
            </p:nvSpPr>
            <p:spPr bwMode="auto">
              <a:xfrm>
                <a:off x="-232" y="704"/>
                <a:ext cx="696" cy="51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44066" name="Text Box 207"/>
              <p:cNvSpPr txBox="1">
                <a:spLocks noChangeArrowheads="1"/>
              </p:cNvSpPr>
              <p:nvPr/>
            </p:nvSpPr>
            <p:spPr bwMode="auto">
              <a:xfrm>
                <a:off x="-232" y="792"/>
                <a:ext cx="69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 sz="1400" b="1"/>
                  <a:t>Word-Line Decoder</a:t>
                </a:r>
              </a:p>
            </p:txBody>
          </p:sp>
        </p:grpSp>
        <p:grpSp>
          <p:nvGrpSpPr>
            <p:cNvPr id="44050" name="Group 209"/>
            <p:cNvGrpSpPr>
              <a:grpSpLocks/>
            </p:cNvGrpSpPr>
            <p:nvPr/>
          </p:nvGrpSpPr>
          <p:grpSpPr bwMode="auto">
            <a:xfrm>
              <a:off x="497" y="1841"/>
              <a:ext cx="696" cy="512"/>
              <a:chOff x="-232" y="704"/>
              <a:chExt cx="696" cy="512"/>
            </a:xfrm>
          </p:grpSpPr>
          <p:sp>
            <p:nvSpPr>
              <p:cNvPr id="44063" name="AutoShape 210"/>
              <p:cNvSpPr>
                <a:spLocks noChangeArrowheads="1"/>
              </p:cNvSpPr>
              <p:nvPr/>
            </p:nvSpPr>
            <p:spPr bwMode="auto">
              <a:xfrm>
                <a:off x="-232" y="704"/>
                <a:ext cx="696" cy="51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44064" name="Text Box 211"/>
              <p:cNvSpPr txBox="1">
                <a:spLocks noChangeArrowheads="1"/>
              </p:cNvSpPr>
              <p:nvPr/>
            </p:nvSpPr>
            <p:spPr bwMode="auto">
              <a:xfrm>
                <a:off x="-232" y="792"/>
                <a:ext cx="69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 sz="1400" b="1"/>
                  <a:t>Word-Line Decoder</a:t>
                </a:r>
              </a:p>
            </p:txBody>
          </p:sp>
        </p:grpSp>
        <p:grpSp>
          <p:nvGrpSpPr>
            <p:cNvPr id="44051" name="Group 212"/>
            <p:cNvGrpSpPr>
              <a:grpSpLocks/>
            </p:cNvGrpSpPr>
            <p:nvPr/>
          </p:nvGrpSpPr>
          <p:grpSpPr bwMode="auto">
            <a:xfrm>
              <a:off x="4121" y="1961"/>
              <a:ext cx="696" cy="512"/>
              <a:chOff x="-232" y="704"/>
              <a:chExt cx="696" cy="512"/>
            </a:xfrm>
          </p:grpSpPr>
          <p:sp>
            <p:nvSpPr>
              <p:cNvPr id="44061" name="AutoShape 213"/>
              <p:cNvSpPr>
                <a:spLocks noChangeArrowheads="1"/>
              </p:cNvSpPr>
              <p:nvPr/>
            </p:nvSpPr>
            <p:spPr bwMode="auto">
              <a:xfrm>
                <a:off x="-232" y="704"/>
                <a:ext cx="696" cy="51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44062" name="Text Box 214"/>
              <p:cNvSpPr txBox="1">
                <a:spLocks noChangeArrowheads="1"/>
              </p:cNvSpPr>
              <p:nvPr/>
            </p:nvSpPr>
            <p:spPr bwMode="auto">
              <a:xfrm>
                <a:off x="-232" y="792"/>
                <a:ext cx="69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 sz="1400" b="1"/>
                  <a:t>Word-Line Decoder</a:t>
                </a:r>
              </a:p>
            </p:txBody>
          </p:sp>
        </p:grpSp>
        <p:grpSp>
          <p:nvGrpSpPr>
            <p:cNvPr id="44052" name="Group 215"/>
            <p:cNvGrpSpPr>
              <a:grpSpLocks/>
            </p:cNvGrpSpPr>
            <p:nvPr/>
          </p:nvGrpSpPr>
          <p:grpSpPr bwMode="auto">
            <a:xfrm>
              <a:off x="4106" y="2770"/>
              <a:ext cx="696" cy="512"/>
              <a:chOff x="-232" y="704"/>
              <a:chExt cx="696" cy="512"/>
            </a:xfrm>
          </p:grpSpPr>
          <p:sp>
            <p:nvSpPr>
              <p:cNvPr id="44059" name="AutoShape 216"/>
              <p:cNvSpPr>
                <a:spLocks noChangeArrowheads="1"/>
              </p:cNvSpPr>
              <p:nvPr/>
            </p:nvSpPr>
            <p:spPr bwMode="auto">
              <a:xfrm>
                <a:off x="-232" y="704"/>
                <a:ext cx="696" cy="51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44060" name="Text Box 217"/>
              <p:cNvSpPr txBox="1">
                <a:spLocks noChangeArrowheads="1"/>
              </p:cNvSpPr>
              <p:nvPr/>
            </p:nvSpPr>
            <p:spPr bwMode="auto">
              <a:xfrm>
                <a:off x="-232" y="792"/>
                <a:ext cx="69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 sz="1400" b="1"/>
                  <a:t>Word-Line Decoder</a:t>
                </a:r>
              </a:p>
            </p:txBody>
          </p:sp>
        </p:grpSp>
        <p:grpSp>
          <p:nvGrpSpPr>
            <p:cNvPr id="44053" name="Group 221"/>
            <p:cNvGrpSpPr>
              <a:grpSpLocks/>
            </p:cNvGrpSpPr>
            <p:nvPr/>
          </p:nvGrpSpPr>
          <p:grpSpPr bwMode="auto">
            <a:xfrm>
              <a:off x="2370" y="3514"/>
              <a:ext cx="1328" cy="272"/>
              <a:chOff x="2370" y="3514"/>
              <a:chExt cx="1328" cy="272"/>
            </a:xfrm>
          </p:grpSpPr>
          <p:sp>
            <p:nvSpPr>
              <p:cNvPr id="44057" name="AutoShape 219"/>
              <p:cNvSpPr>
                <a:spLocks noChangeArrowheads="1"/>
              </p:cNvSpPr>
              <p:nvPr/>
            </p:nvSpPr>
            <p:spPr bwMode="auto">
              <a:xfrm>
                <a:off x="2370" y="3514"/>
                <a:ext cx="1328" cy="27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44058" name="Text Box 220"/>
              <p:cNvSpPr txBox="1">
                <a:spLocks noChangeArrowheads="1"/>
              </p:cNvSpPr>
              <p:nvPr/>
            </p:nvSpPr>
            <p:spPr bwMode="auto">
              <a:xfrm>
                <a:off x="2554" y="3554"/>
                <a:ext cx="96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 sz="1400" b="1"/>
                  <a:t>Sense Amp</a:t>
                </a:r>
              </a:p>
            </p:txBody>
          </p:sp>
        </p:grpSp>
        <p:grpSp>
          <p:nvGrpSpPr>
            <p:cNvPr id="44054" name="Group 222"/>
            <p:cNvGrpSpPr>
              <a:grpSpLocks/>
            </p:cNvGrpSpPr>
            <p:nvPr/>
          </p:nvGrpSpPr>
          <p:grpSpPr bwMode="auto">
            <a:xfrm>
              <a:off x="1627" y="507"/>
              <a:ext cx="1328" cy="272"/>
              <a:chOff x="2370" y="3514"/>
              <a:chExt cx="1328" cy="272"/>
            </a:xfrm>
          </p:grpSpPr>
          <p:sp>
            <p:nvSpPr>
              <p:cNvPr id="44055" name="AutoShape 223"/>
              <p:cNvSpPr>
                <a:spLocks noChangeArrowheads="1"/>
              </p:cNvSpPr>
              <p:nvPr/>
            </p:nvSpPr>
            <p:spPr bwMode="auto">
              <a:xfrm>
                <a:off x="2370" y="3514"/>
                <a:ext cx="1328" cy="27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he-IL" altLang="he-IL"/>
              </a:p>
            </p:txBody>
          </p:sp>
          <p:sp>
            <p:nvSpPr>
              <p:cNvPr id="44056" name="Text Box 224"/>
              <p:cNvSpPr txBox="1">
                <a:spLocks noChangeArrowheads="1"/>
              </p:cNvSpPr>
              <p:nvPr/>
            </p:nvSpPr>
            <p:spPr bwMode="auto">
              <a:xfrm>
                <a:off x="2554" y="3554"/>
                <a:ext cx="96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 sz="1400" b="1"/>
                  <a:t>Sense Amp</a:t>
                </a:r>
              </a:p>
            </p:txBody>
          </p:sp>
        </p:grpSp>
      </p:grpSp>
      <p:grpSp>
        <p:nvGrpSpPr>
          <p:cNvPr id="44037" name="Group 233"/>
          <p:cNvGrpSpPr>
            <a:grpSpLocks/>
          </p:cNvGrpSpPr>
          <p:nvPr/>
        </p:nvGrpSpPr>
        <p:grpSpPr bwMode="auto">
          <a:xfrm>
            <a:off x="5664200" y="762000"/>
            <a:ext cx="2890838" cy="1976438"/>
            <a:chOff x="3568" y="480"/>
            <a:chExt cx="1821" cy="1245"/>
          </a:xfrm>
        </p:grpSpPr>
        <p:sp>
          <p:nvSpPr>
            <p:cNvPr id="44038" name="Rectangle 185"/>
            <p:cNvSpPr>
              <a:spLocks noChangeArrowheads="1"/>
            </p:cNvSpPr>
            <p:nvPr/>
          </p:nvSpPr>
          <p:spPr bwMode="auto">
            <a:xfrm rot="-5400000">
              <a:off x="5048" y="859"/>
              <a:ext cx="184" cy="486"/>
            </a:xfrm>
            <a:prstGeom prst="rect">
              <a:avLst/>
            </a:prstGeom>
            <a:solidFill>
              <a:srgbClr val="FF33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  <p:sp>
          <p:nvSpPr>
            <p:cNvPr id="44039" name="Rectangle 186"/>
            <p:cNvSpPr>
              <a:spLocks noChangeArrowheads="1"/>
            </p:cNvSpPr>
            <p:nvPr/>
          </p:nvSpPr>
          <p:spPr bwMode="auto">
            <a:xfrm>
              <a:off x="4902" y="1261"/>
              <a:ext cx="184" cy="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  <p:sp>
          <p:nvSpPr>
            <p:cNvPr id="44040" name="Oval 187"/>
            <p:cNvSpPr>
              <a:spLocks noChangeArrowheads="1"/>
            </p:cNvSpPr>
            <p:nvPr/>
          </p:nvSpPr>
          <p:spPr bwMode="auto">
            <a:xfrm>
              <a:off x="4896" y="1527"/>
              <a:ext cx="204" cy="19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  <p:sp>
          <p:nvSpPr>
            <p:cNvPr id="44041" name="Rectangle 189"/>
            <p:cNvSpPr>
              <a:spLocks noChangeArrowheads="1"/>
            </p:cNvSpPr>
            <p:nvPr/>
          </p:nvSpPr>
          <p:spPr bwMode="auto">
            <a:xfrm rot="-5400000">
              <a:off x="5044" y="326"/>
              <a:ext cx="190" cy="49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  <p:sp>
          <p:nvSpPr>
            <p:cNvPr id="44042" name="Text Box 226"/>
            <p:cNvSpPr txBox="1">
              <a:spLocks noChangeArrowheads="1"/>
            </p:cNvSpPr>
            <p:nvPr/>
          </p:nvSpPr>
          <p:spPr bwMode="auto">
            <a:xfrm>
              <a:off x="3568" y="480"/>
              <a:ext cx="13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he-IL" sz="1400" b="1"/>
                <a:t>Polysilicon Word-Line</a:t>
              </a:r>
            </a:p>
          </p:txBody>
        </p:sp>
        <p:sp>
          <p:nvSpPr>
            <p:cNvPr id="44043" name="Rectangle 227"/>
            <p:cNvSpPr>
              <a:spLocks noChangeArrowheads="1"/>
            </p:cNvSpPr>
            <p:nvPr/>
          </p:nvSpPr>
          <p:spPr bwMode="auto">
            <a:xfrm rot="-5400000">
              <a:off x="5045" y="591"/>
              <a:ext cx="190" cy="498"/>
            </a:xfrm>
            <a:prstGeom prst="rect">
              <a:avLst/>
            </a:prstGeom>
            <a:solidFill>
              <a:schemeClr val="bg1">
                <a:lumMod val="65000"/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  <p:sp>
          <p:nvSpPr>
            <p:cNvPr id="44044" name="Text Box 228"/>
            <p:cNvSpPr txBox="1">
              <a:spLocks noChangeArrowheads="1"/>
            </p:cNvSpPr>
            <p:nvPr/>
          </p:nvSpPr>
          <p:spPr bwMode="auto">
            <a:xfrm>
              <a:off x="4041" y="737"/>
              <a:ext cx="8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he-IL" sz="1400" b="1"/>
                <a:t>Metal Bit-Line</a:t>
              </a:r>
            </a:p>
          </p:txBody>
        </p:sp>
        <p:sp>
          <p:nvSpPr>
            <p:cNvPr id="44045" name="Text Box 230"/>
            <p:cNvSpPr txBox="1">
              <a:spLocks noChangeArrowheads="1"/>
            </p:cNvSpPr>
            <p:nvPr/>
          </p:nvSpPr>
          <p:spPr bwMode="auto">
            <a:xfrm>
              <a:off x="4114" y="1002"/>
              <a:ext cx="7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he-IL" sz="1400" b="1"/>
                <a:t>n+ Diffusion</a:t>
              </a:r>
            </a:p>
          </p:txBody>
        </p:sp>
        <p:sp>
          <p:nvSpPr>
            <p:cNvPr id="44046" name="Text Box 231"/>
            <p:cNvSpPr txBox="1">
              <a:spLocks noChangeArrowheads="1"/>
            </p:cNvSpPr>
            <p:nvPr/>
          </p:nvSpPr>
          <p:spPr bwMode="auto">
            <a:xfrm>
              <a:off x="3914" y="1250"/>
              <a:ext cx="9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he-IL" sz="1400" b="1"/>
                <a:t>Bit-Line Contact</a:t>
              </a:r>
            </a:p>
          </p:txBody>
        </p:sp>
        <p:sp>
          <p:nvSpPr>
            <p:cNvPr id="44047" name="Text Box 232"/>
            <p:cNvSpPr txBox="1">
              <a:spLocks noChangeArrowheads="1"/>
            </p:cNvSpPr>
            <p:nvPr/>
          </p:nvSpPr>
          <p:spPr bwMode="auto">
            <a:xfrm>
              <a:off x="4235" y="1531"/>
              <a:ext cx="6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he-IL" sz="1400" b="1"/>
                <a:t>Capacitor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1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4812B24-DE90-4C43-A9D6-C3D9F00B1A9A}" type="slidenum">
              <a:rPr lang="en-US" altLang="he-IL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he-IL" sz="14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9" name="Text Box 5"/>
              <p:cNvSpPr txBox="1">
                <a:spLocks noChangeArrowheads="1"/>
              </p:cNvSpPr>
              <p:nvPr/>
            </p:nvSpPr>
            <p:spPr bwMode="auto">
              <a:xfrm>
                <a:off x="731838" y="1123950"/>
                <a:ext cx="7718425" cy="46097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  <a:spcBef>
                    <a:spcPts val="600"/>
                  </a:spcBef>
                  <a:buFontTx/>
                  <a:buNone/>
                </a:pPr>
                <a:r>
                  <a:rPr lang="en-US" altLang="he-IL" sz="2400" dirty="0"/>
                  <a:t>Sometimes an address of memory is calculated as BASE+OFFSET (e.g., in a cache), which requires an addition before decoding. </a:t>
                </a:r>
              </a:p>
              <a:p>
                <a:pPr algn="just" eaLnBrk="1" hangingPunct="1">
                  <a:lnSpc>
                    <a:spcPct val="150000"/>
                  </a:lnSpc>
                  <a:spcBef>
                    <a:spcPts val="600"/>
                  </a:spcBef>
                  <a:buFontTx/>
                  <a:buNone/>
                </a:pPr>
                <a:r>
                  <a:rPr lang="en-US" altLang="he-IL" sz="2400" dirty="0"/>
                  <a:t>Addition can be time consuming if Ripple Carry Adder (RCA) is used, and even Carry Look Ahead (CLA) my be too slow.</a:t>
                </a:r>
              </a:p>
              <a:p>
                <a:pPr algn="just" eaLnBrk="1" hangingPunct="1">
                  <a:lnSpc>
                    <a:spcPct val="150000"/>
                  </a:lnSpc>
                  <a:spcBef>
                    <a:spcPts val="600"/>
                  </a:spcBef>
                  <a:buFontTx/>
                  <a:buNone/>
                </a:pPr>
                <a:r>
                  <a:rPr lang="en-US" altLang="he-IL" sz="2400" dirty="0"/>
                  <a:t>It is possible to use a </a:t>
                </a:r>
                <a14:m>
                  <m:oMath xmlns:m="http://schemas.openxmlformats.org/officeDocument/2006/math">
                    <m:r>
                      <a:rPr lang="en-US" altLang="he-IL" sz="2400" i="1" dirty="0" smtClean="0">
                        <a:latin typeface="Cambria Math"/>
                      </a:rPr>
                      <m:t>𝐾</m:t>
                    </m:r>
                    <m:r>
                      <a:rPr lang="en-US" altLang="he-IL" sz="2400" i="1" dirty="0" smtClean="0">
                        <a:latin typeface="Cambria Math"/>
                      </a:rPr>
                      <m:t>=</m:t>
                    </m:r>
                    <m:r>
                      <a:rPr lang="en-US" altLang="he-IL" sz="2400" i="1" dirty="0" smtClean="0">
                        <a:latin typeface="Cambria Math"/>
                      </a:rPr>
                      <m:t>𝐴</m:t>
                    </m:r>
                    <m:r>
                      <a:rPr lang="en-US" altLang="he-IL" sz="2400" i="1" dirty="0" smtClean="0">
                        <a:latin typeface="Cambria Math"/>
                      </a:rPr>
                      <m:t>+</m:t>
                    </m:r>
                    <m:r>
                      <a:rPr lang="en-US" altLang="he-IL" sz="2400" i="1" dirty="0" smtClean="0">
                        <a:latin typeface="Cambria Math"/>
                      </a:rPr>
                      <m:t>𝐵</m:t>
                    </m:r>
                    <m:r>
                      <a:rPr lang="en-US" altLang="he-IL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he-IL" sz="2400" dirty="0"/>
                  <a:t>comparator without carry propagation or look-ahead calculation.</a:t>
                </a:r>
              </a:p>
            </p:txBody>
          </p:sp>
        </mc:Choice>
        <mc:Fallback xmlns="">
          <p:sp>
            <p:nvSpPr>
              <p:cNvPr id="2662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838" y="1123950"/>
                <a:ext cx="7718425" cy="4609723"/>
              </a:xfrm>
              <a:prstGeom prst="rect">
                <a:avLst/>
              </a:prstGeom>
              <a:blipFill rotWithShape="1">
                <a:blip r:embed="rId2"/>
                <a:stretch>
                  <a:fillRect l="-1185" r="-1264" b="-21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74786" y="279400"/>
            <a:ext cx="7090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he-IL" sz="3600" dirty="0"/>
              <a:t>Sum-addressed Decoders</a:t>
            </a:r>
          </a:p>
        </p:txBody>
      </p:sp>
    </p:spTree>
    <p:extLst>
      <p:ext uri="{BB962C8B-B14F-4D97-AF65-F5344CB8AC3E}">
        <p14:creationId xmlns:p14="http://schemas.microsoft.com/office/powerpoint/2010/main" val="8389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538825B-F084-4048-950C-D224235A5372}" type="slidenum">
              <a:rPr lang="en-US" altLang="he-IL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he-IL" sz="14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2" name="Text Box 8"/>
              <p:cNvSpPr txBox="1">
                <a:spLocks noChangeArrowheads="1"/>
              </p:cNvSpPr>
              <p:nvPr/>
            </p:nvSpPr>
            <p:spPr bwMode="auto">
              <a:xfrm>
                <a:off x="808038" y="913883"/>
                <a:ext cx="7566025" cy="53091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  <a:spcBef>
                    <a:spcPts val="600"/>
                  </a:spcBef>
                  <a:buFontTx/>
                  <a:buNone/>
                </a:pPr>
                <a:r>
                  <a:rPr lang="en-US" altLang="he-IL" sz="2400" dirty="0"/>
                  <a:t>If we know </a:t>
                </a:r>
                <a:r>
                  <a:rPr lang="en-US" altLang="he-IL" sz="2400" i="1" dirty="0"/>
                  <a:t>A</a:t>
                </a:r>
                <a:r>
                  <a:rPr lang="en-US" altLang="he-IL" sz="2400" dirty="0"/>
                  <a:t> and </a:t>
                </a:r>
                <a:r>
                  <a:rPr lang="en-US" altLang="he-IL" sz="2400" i="1" dirty="0"/>
                  <a:t>B</a:t>
                </a:r>
                <a:r>
                  <a:rPr lang="en-US" altLang="he-IL" sz="2400" dirty="0"/>
                  <a:t>, we can deduce what must be the carry in of every bit if it would happen that </a:t>
                </a:r>
                <a14:m>
                  <m:oMath xmlns:m="http://schemas.openxmlformats.org/officeDocument/2006/math">
                    <m:r>
                      <a:rPr lang="en-US" altLang="he-IL" sz="2400" i="1" dirty="0" smtClean="0">
                        <a:latin typeface="Cambria Math"/>
                      </a:rPr>
                      <m:t>𝐾</m:t>
                    </m:r>
                    <m:r>
                      <a:rPr lang="en-US" altLang="he-IL" sz="2400" i="1" dirty="0" smtClean="0">
                        <a:latin typeface="Cambria Math"/>
                      </a:rPr>
                      <m:t>=</m:t>
                    </m:r>
                    <m:r>
                      <a:rPr lang="en-US" altLang="he-IL" sz="2400" i="1" dirty="0" smtClean="0">
                        <a:latin typeface="Cambria Math"/>
                      </a:rPr>
                      <m:t>𝐴</m:t>
                    </m:r>
                    <m:r>
                      <a:rPr lang="en-US" altLang="he-IL" sz="2400" i="1" dirty="0" smtClean="0">
                        <a:latin typeface="Cambria Math"/>
                      </a:rPr>
                      <m:t>+</m:t>
                    </m:r>
                    <m:r>
                      <a:rPr lang="en-US" altLang="he-IL" sz="24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he-IL" sz="2400" dirty="0" smtClean="0"/>
                  <a:t> </a:t>
                </a:r>
                <a:r>
                  <a:rPr lang="en-US" altLang="he-IL" sz="2400" dirty="0"/>
                  <a:t>. </a:t>
                </a:r>
              </a:p>
              <a:p>
                <a:pPr algn="just" eaLnBrk="1" hangingPunct="1">
                  <a:lnSpc>
                    <a:spcPct val="150000"/>
                  </a:lnSpc>
                  <a:spcBef>
                    <a:spcPts val="600"/>
                  </a:spcBef>
                  <a:buFontTx/>
                  <a:buNone/>
                </a:pPr>
                <a:r>
                  <a:rPr lang="en-US" altLang="he-IL" sz="2400" dirty="0"/>
                  <a:t>But then we can also deduce what should be the carry out. </a:t>
                </a:r>
              </a:p>
              <a:p>
                <a:pPr algn="just" eaLnBrk="1" hangingPunct="1">
                  <a:lnSpc>
                    <a:spcPct val="150000"/>
                  </a:lnSpc>
                  <a:spcBef>
                    <a:spcPts val="600"/>
                  </a:spcBef>
                  <a:buFontTx/>
                  <a:buNone/>
                </a:pPr>
                <a:r>
                  <a:rPr lang="en-US" altLang="he-IL" sz="2400" dirty="0"/>
                  <a:t>It follows that if every bit pair agrees on the carry out of the previous with the carry in of the next, then </a:t>
                </a:r>
                <a14:m>
                  <m:oMath xmlns:m="http://schemas.openxmlformats.org/officeDocument/2006/math">
                    <m:r>
                      <a:rPr lang="en-US" altLang="he-IL" sz="2400" i="1" dirty="0" smtClean="0">
                        <a:latin typeface="Cambria Math"/>
                      </a:rPr>
                      <m:t>𝐾</m:t>
                    </m:r>
                    <m:r>
                      <a:rPr lang="en-US" altLang="he-IL" sz="2400" i="1" dirty="0" smtClean="0">
                        <a:latin typeface="Cambria Math"/>
                      </a:rPr>
                      <m:t>=</m:t>
                    </m:r>
                    <m:r>
                      <a:rPr lang="en-US" altLang="he-IL" sz="2400" i="1" dirty="0" smtClean="0">
                        <a:latin typeface="Cambria Math"/>
                      </a:rPr>
                      <m:t>𝐴</m:t>
                    </m:r>
                    <m:r>
                      <a:rPr lang="en-US" altLang="he-IL" sz="2400" i="1" dirty="0" smtClean="0">
                        <a:latin typeface="Cambria Math"/>
                      </a:rPr>
                      <m:t>+</m:t>
                    </m:r>
                    <m:r>
                      <a:rPr lang="en-US" altLang="he-IL" sz="24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he-IL" sz="2400" dirty="0" smtClean="0"/>
                  <a:t>  </a:t>
                </a:r>
                <a:r>
                  <a:rPr lang="en-US" altLang="he-IL" sz="2400" dirty="0"/>
                  <a:t>is true indeed.</a:t>
                </a:r>
              </a:p>
              <a:p>
                <a:pPr algn="just" eaLnBrk="1" hangingPunct="1">
                  <a:lnSpc>
                    <a:spcPct val="150000"/>
                  </a:lnSpc>
                  <a:spcBef>
                    <a:spcPts val="600"/>
                  </a:spcBef>
                  <a:buFontTx/>
                  <a:buNone/>
                </a:pPr>
                <a:r>
                  <a:rPr lang="en-US" altLang="he-IL" sz="2400" dirty="0" smtClean="0"/>
                  <a:t>We can therefore use </a:t>
                </a:r>
                <a:r>
                  <a:rPr lang="en-US" altLang="he-IL" sz="2400" dirty="0"/>
                  <a:t>a comparator to every </a:t>
                </a:r>
                <a:r>
                  <a:rPr lang="en-US" altLang="he-IL" sz="2400" dirty="0" smtClean="0"/>
                  <a:t>word-line (</a:t>
                </a:r>
                <a14:m>
                  <m:oMath xmlns:m="http://schemas.openxmlformats.org/officeDocument/2006/math">
                    <m:r>
                      <a:rPr lang="en-US" altLang="he-IL" sz="24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he-IL" sz="2400" dirty="0" smtClean="0"/>
                  <a:t>), </a:t>
                </a:r>
                <a:r>
                  <a:rPr lang="en-US" altLang="he-IL" sz="2400" dirty="0"/>
                  <a:t>where equality will hold only for one word.</a:t>
                </a:r>
              </a:p>
            </p:txBody>
          </p:sp>
        </mc:Choice>
        <mc:Fallback xmlns="">
          <p:sp>
            <p:nvSpPr>
              <p:cNvPr id="2663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038" y="913883"/>
                <a:ext cx="7566025" cy="5309146"/>
              </a:xfrm>
              <a:prstGeom prst="rect">
                <a:avLst/>
              </a:prstGeom>
              <a:blipFill rotWithShape="1">
                <a:blip r:embed="rId2"/>
                <a:stretch>
                  <a:fillRect l="-1289" r="-1209" b="-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38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65C1CB-1413-4ED6-B2AC-1B63FC80A74A}" type="slidenum">
              <a:rPr lang="en-US" altLang="he-IL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he-IL" sz="14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735" name="Group 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9035944"/>
                  </p:ext>
                </p:extLst>
              </p:nvPr>
            </p:nvGraphicFramePr>
            <p:xfrm>
              <a:off x="1460500" y="1682750"/>
              <a:ext cx="6335713" cy="4504425"/>
            </p:xfrm>
            <a:graphic>
              <a:graphicData uri="http://schemas.openxmlformats.org/drawingml/2006/table">
                <a:tbl>
                  <a:tblPr/>
                  <a:tblGrid>
                    <a:gridCol w="1219200"/>
                    <a:gridCol w="1219200"/>
                    <a:gridCol w="1219200"/>
                    <a:gridCol w="1219200"/>
                    <a:gridCol w="1458913"/>
                  </a:tblGrid>
                  <a:tr h="72543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in</m:t>
                                    </m:r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_</m:t>
                                    </m:r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(required)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out</m:t>
                                    </m:r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_</m:t>
                                    </m:r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(generated)</a:t>
                          </a:r>
                          <a:endParaRPr kumimoji="0" 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24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08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24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08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24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08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24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08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735" name="Group 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9035944"/>
                  </p:ext>
                </p:extLst>
              </p:nvPr>
            </p:nvGraphicFramePr>
            <p:xfrm>
              <a:off x="1460500" y="1682750"/>
              <a:ext cx="6335713" cy="4504425"/>
            </p:xfrm>
            <a:graphic>
              <a:graphicData uri="http://schemas.openxmlformats.org/drawingml/2006/table">
                <a:tbl>
                  <a:tblPr/>
                  <a:tblGrid>
                    <a:gridCol w="1219200"/>
                    <a:gridCol w="1219200"/>
                    <a:gridCol w="1219200"/>
                    <a:gridCol w="1219200"/>
                    <a:gridCol w="1458913"/>
                  </a:tblGrid>
                  <a:tr h="8912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500" r="-419500" b="-413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00500" r="-319500" b="-413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200500" r="-219500" b="-413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300500" r="-119500" b="-413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335146" b="-413014"/>
                          </a:stretch>
                        </a:blipFill>
                      </a:tcPr>
                    </a:tc>
                  </a:tr>
                  <a:tr h="4524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08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24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08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24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08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24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08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45721" marB="4572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618" name="Text Box 74"/>
          <p:cNvSpPr txBox="1">
            <a:spLocks noChangeArrowheads="1"/>
          </p:cNvSpPr>
          <p:nvPr/>
        </p:nvSpPr>
        <p:spPr bwMode="auto">
          <a:xfrm>
            <a:off x="1349375" y="395288"/>
            <a:ext cx="652621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he-IL" sz="2000"/>
              <a:t>We can derive the equations of the carries from the required and generated carries below.</a:t>
            </a:r>
          </a:p>
        </p:txBody>
      </p:sp>
    </p:spTree>
    <p:extLst>
      <p:ext uri="{BB962C8B-B14F-4D97-AF65-F5344CB8AC3E}">
        <p14:creationId xmlns:p14="http://schemas.microsoft.com/office/powerpoint/2010/main" val="4442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D82B8B4-22A9-4BC5-A972-0A75C3C885FC}" type="slidenum">
              <a:rPr lang="en-US" altLang="he-IL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he-IL" sz="14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3208" y="641446"/>
                <a:ext cx="7997588" cy="1044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: If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/>
                          </a:rPr>
                          <m:t>in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_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2800" b="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Cambria Math"/>
                              </a:rPr>
                              <m:t>out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_</m:t>
                            </m:r>
                            <m:d>
                              <m:d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</m:sub>
                    </m:sSub>
                  </m:oMath>
                </a14:m>
                <a:r>
                  <a:rPr lang="en-US" sz="2800" dirty="0" smtClean="0"/>
                  <a:t> 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8" y="641446"/>
                <a:ext cx="7997588" cy="1044517"/>
              </a:xfrm>
              <a:prstGeom prst="rect">
                <a:avLst/>
              </a:prstGeom>
              <a:blipFill rotWithShape="1">
                <a:blip r:embed="rId2"/>
                <a:stretch>
                  <a:fillRect l="-1524" t="-5233" r="-1601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3216" y="1503585"/>
                <a:ext cx="7997588" cy="2075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From the truth table there is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(1)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/>
                          </a:rPr>
                          <m:t>in</m:t>
                        </m:r>
                        <m:r>
                          <a:rPr lang="en-US" sz="2800" i="1" dirty="0">
                            <a:latin typeface="Cambria Math"/>
                          </a:rPr>
                          <m:t>_</m:t>
                        </m:r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/>
                          </a:rPr>
                          <m:t>out</m:t>
                        </m:r>
                        <m:r>
                          <a:rPr lang="en-US" sz="2800" i="1" dirty="0">
                            <a:latin typeface="Cambria Math"/>
                          </a:rPr>
                          <m:t>_</m:t>
                        </m:r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⊕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̅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16" y="1503585"/>
                <a:ext cx="7997588" cy="2075055"/>
              </a:xfrm>
              <a:prstGeom prst="rect">
                <a:avLst/>
              </a:prstGeom>
              <a:blipFill rotWithShape="1">
                <a:blip r:embed="rId3"/>
                <a:stretch>
                  <a:fillRect l="-1524" b="-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3206" y="3538899"/>
                <a:ext cx="7997588" cy="272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We will show that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latin typeface="Cambria Math"/>
                      </a:rPr>
                      <m:t>≜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/>
                              </a:rPr>
                              <m:t>in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_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/>
                              </a:rPr>
                              <m:t>out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_</m:t>
                            </m:r>
                            <m:d>
                              <m:dPr>
                                <m:ctrlPr>
                                  <a:rPr lang="en-US" sz="280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Cambria Math"/>
                  </a:rPr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≜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==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which will prove the Theorem.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6" y="3538899"/>
                <a:ext cx="7997588" cy="2723566"/>
              </a:xfrm>
              <a:prstGeom prst="rect">
                <a:avLst/>
              </a:prstGeom>
              <a:blipFill rotWithShape="1">
                <a:blip r:embed="rId4"/>
                <a:stretch>
                  <a:fillRect l="-1524" b="-5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11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3BFC8BB-0898-4737-846F-6A96C9B19053}" type="slidenum">
              <a:rPr lang="en-US" altLang="he-IL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he-IL" sz="14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3206" y="411978"/>
                <a:ext cx="7997588" cy="153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latin typeface="Cambria Math"/>
                      </a:rPr>
                      <m:t>≜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/>
                              </a:rPr>
                              <m:t>in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_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/>
                              </a:rPr>
                              <m:t>out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_</m:t>
                            </m:r>
                            <m:d>
                              <m:dPr>
                                <m:ctrlPr>
                                  <a:rPr lang="en-US" sz="280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Cambria Math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</a:rPr>
                  <a:t>implies</a:t>
                </a:r>
              </a:p>
              <a:p>
                <a:pPr marL="514350" indent="-514350" algn="just">
                  <a:lnSpc>
                    <a:spcPct val="150000"/>
                  </a:lnSpc>
                  <a:buAutoNum type="arabicParenBoth" startAt="3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1</m:t>
                    </m:r>
                    <m:r>
                      <a:rPr lang="en-US" sz="2800" b="0" i="1" dirty="0" smtClean="0">
                        <a:latin typeface="Cambria Math"/>
                      </a:rPr>
                      <m:t>⟺</m:t>
                    </m:r>
                    <m:acc>
                      <m:accPr>
                        <m:chr m:val="̅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Cambria Math"/>
                              </a:rPr>
                              <m:t>in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_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dirty="0" smtClean="0">
                            <a:latin typeface="Cambria Math"/>
                          </a:rPr>
                          <m:t>⊕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/>
                              </a:rPr>
                              <m:t>out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_</m:t>
                            </m:r>
                            <m:d>
                              <m:d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</m:e>
                    </m:acc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1</m:t>
                    </m:r>
                  </m:oMath>
                </a14:m>
                <a:endParaRPr lang="en-US" sz="28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6" y="411978"/>
                <a:ext cx="7997588" cy="1535164"/>
              </a:xfrm>
              <a:prstGeom prst="rect">
                <a:avLst/>
              </a:prstGeom>
              <a:blipFill rotWithShape="1">
                <a:blip r:embed="rId2"/>
                <a:stretch>
                  <a:fillRect l="-1524" b="-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3206" y="3580542"/>
                <a:ext cx="7997588" cy="1318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 smtClean="0">
                    <a:latin typeface="Calibri" panose="020F0502020204030204" pitchFamily="34" charset="0"/>
                  </a:rPr>
                  <a:t>Assume</a:t>
                </a:r>
                <a:r>
                  <a:rPr lang="en-US" sz="280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smtClean="0">
                    <a:latin typeface="Calibri" panose="020F0502020204030204" pitchFamily="34" charset="0"/>
                  </a:rPr>
                  <a:t>Substituting (1) and (2) in (3) yields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6" y="3580542"/>
                <a:ext cx="7997588" cy="1318181"/>
              </a:xfrm>
              <a:prstGeom prst="rect">
                <a:avLst/>
              </a:prstGeom>
              <a:blipFill rotWithShape="1">
                <a:blip r:embed="rId3"/>
                <a:stretch>
                  <a:fillRect l="-1524" b="-1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3206" y="2024689"/>
                <a:ext cx="7997588" cy="1506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≜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==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>
                    <a:latin typeface="Calibri" panose="020F0502020204030204" pitchFamily="34" charset="0"/>
                  </a:rPr>
                  <a:t>implies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smtClean="0"/>
                  <a:t>(4)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i="1" dirty="0">
                        <a:latin typeface="Cambria Math"/>
                      </a:rPr>
                      <m:t>⟺</m:t>
                    </m:r>
                    <m:acc>
                      <m:accPr>
                        <m:chr m:val="̅"/>
                        <m:ctrlPr>
                          <a:rPr lang="en-US" sz="2800" i="1" dirty="0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latin typeface="Cambria Math"/>
                                  </a:rPr>
                                  <m:t>in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_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⊕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endParaRPr lang="en-US" sz="28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6" y="2024689"/>
                <a:ext cx="7997588" cy="1506503"/>
              </a:xfrm>
              <a:prstGeom prst="rect">
                <a:avLst/>
              </a:prstGeom>
              <a:blipFill rotWithShape="1">
                <a:blip r:embed="rId4"/>
                <a:stretch>
                  <a:fillRect l="-1524" b="-8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4842" y="5165940"/>
                <a:ext cx="8420668" cy="1009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(5)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800" b="0" i="1" dirty="0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 dirty="0">
                                    <a:latin typeface="Cambria Math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800" b="0" i="1" dirty="0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42" y="5165940"/>
                <a:ext cx="8420668" cy="1009507"/>
              </a:xfrm>
              <a:prstGeom prst="rect">
                <a:avLst/>
              </a:prstGeom>
              <a:blipFill rotWithShape="1">
                <a:blip r:embed="rId5"/>
                <a:stretch>
                  <a:fillRect l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7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400" smtClean="0"/>
              <a:t>August 2010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8ADFC93-BD6D-49D1-A4D9-2FDB33CE9736}" type="slidenum">
              <a:rPr lang="en-US" altLang="he-IL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he-IL" sz="14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3206" y="316442"/>
                <a:ext cx="7997588" cy="2121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 smtClean="0">
                    <a:latin typeface="Calibri" panose="020F0502020204030204" pitchFamily="34" charset="0"/>
                  </a:rPr>
                  <a:t>By induction the Theorem holds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, </a:t>
                </a:r>
                <a:r>
                  <a:rPr lang="en-US" sz="2800" dirty="0" smtClean="0">
                    <a:latin typeface="Calibri" panose="020F0502020204030204" pitchFamily="34" charset="0"/>
                  </a:rPr>
                  <a:t>hence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b="0" dirty="0" smtClean="0"/>
                  <a:t>(6)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0" i="1" dirty="0" smtClean="0">
                  <a:latin typeface="Cambria Math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/>
                        <m:t>w</m:t>
                      </m:r>
                      <m:r>
                        <m:rPr>
                          <m:nor/>
                        </m:rPr>
                        <a:rPr lang="en-US" sz="2800" i="0" dirty="0" smtClean="0"/>
                        <m:t>hich</m:t>
                      </m:r>
                      <m:r>
                        <m:rPr>
                          <m:nor/>
                        </m:rPr>
                        <a:rPr lang="en-US" sz="2800" i="0" dirty="0" smtClean="0"/>
                        <m:t> </m:t>
                      </m:r>
                      <m:r>
                        <m:rPr>
                          <m:nor/>
                        </m:rPr>
                        <a:rPr lang="en-US" sz="2800" i="0" dirty="0" smtClean="0"/>
                        <m:t>is</m:t>
                      </m:r>
                      <m:r>
                        <m:rPr>
                          <m:nor/>
                        </m:rPr>
                        <a:rPr lang="en-US" sz="2800" i="0" dirty="0" smtClean="0"/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−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 dirty="0" smtClean="0">
                          <a:latin typeface="Cambria Math"/>
                        </a:rPr>
                        <m:t>⊕</m:t>
                      </m:r>
                      <m:sSub>
                        <m:sSub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−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/>
                        </a:rPr>
                        <m:t>⊕</m:t>
                      </m:r>
                      <m:sSub>
                        <m:sSub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/>
                            </a:rPr>
                            <m:t>in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_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6" y="316442"/>
                <a:ext cx="7997588" cy="2121543"/>
              </a:xfrm>
              <a:prstGeom prst="rect">
                <a:avLst/>
              </a:prstGeom>
              <a:blipFill rotWithShape="1">
                <a:blip r:embed="rId2"/>
                <a:stretch>
                  <a:fillRect l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3206" y="2543310"/>
                <a:ext cx="7997588" cy="3578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 smtClean="0">
                    <a:latin typeface="Calibri" panose="020F0502020204030204" pitchFamily="34" charset="0"/>
                  </a:rPr>
                  <a:t>Substituting (6) in the second brackets of (5) and further manipulation turns the brackets into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smtClean="0">
                    <a:latin typeface="Calibri" panose="020F0502020204030204" pitchFamily="34" charset="0"/>
                  </a:rPr>
                  <a:t>(7)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/>
                          </a:rPr>
                          <m:t>out</m:t>
                        </m:r>
                        <m:r>
                          <a:rPr lang="en-US" sz="2800" i="1" dirty="0">
                            <a:latin typeface="Cambria Math"/>
                          </a:rPr>
                          <m:t>_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/>
                          </a:rPr>
                          <m:t>in</m:t>
                        </m:r>
                        <m:r>
                          <a:rPr lang="en-US" sz="2800" i="1" dirty="0">
                            <a:latin typeface="Cambria Math"/>
                          </a:rPr>
                          <m:t>_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</a:rPr>
                  <a:t> , which then turns (5) into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⊕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/>
                              </a:rPr>
                              <m:t>in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_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, implying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6" y="2543310"/>
                <a:ext cx="7997588" cy="3578737"/>
              </a:xfrm>
              <a:prstGeom prst="rect">
                <a:avLst/>
              </a:prstGeom>
              <a:blipFill rotWithShape="1">
                <a:blip r:embed="rId3"/>
                <a:stretch>
                  <a:fillRect l="-1524" r="-1601" b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6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Amdahl’s Law</a:t>
            </a:r>
            <a:endParaRPr lang="he-IL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6554" y="3143288"/>
                <a:ext cx="7920881" cy="2697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 smtClean="0">
                    <a:solidFill>
                      <a:srgbClr val="0000FF"/>
                    </a:solidFill>
                  </a:rPr>
                  <a:t>Amdahl’s Law</a:t>
                </a:r>
                <a:r>
                  <a:rPr lang="en-US" sz="2800" dirty="0" smtClean="0"/>
                  <a:t>: The performance improvement gained </a:t>
                </a:r>
                <a:r>
                  <a:rPr lang="en-US" sz="2800" dirty="0"/>
                  <a:t>from using </a:t>
                </a:r>
                <a:r>
                  <a:rPr lang="en-US" sz="2800" dirty="0" smtClean="0"/>
                  <a:t>a </a:t>
                </a:r>
                <a:r>
                  <a:rPr lang="en-US" sz="2800" dirty="0"/>
                  <a:t>faster mode of execution </a:t>
                </a:r>
                <a:r>
                  <a:rPr lang="en-US" sz="2800" dirty="0" smtClean="0"/>
                  <a:t>is limited </a:t>
                </a:r>
                <a:r>
                  <a:rPr lang="en-US" sz="2800" dirty="0"/>
                  <a:t>by the fraction of the time the faster mode can be </a:t>
                </a:r>
                <a:r>
                  <a:rPr lang="en-US" sz="2800" smtClean="0"/>
                  <a:t>used.</a:t>
                </a:r>
                <a:endParaRPr lang="en-US" sz="28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</a:rPr>
                        <m:t>speedup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4" y="3143288"/>
                <a:ext cx="7920881" cy="2697854"/>
              </a:xfrm>
              <a:prstGeom prst="rect">
                <a:avLst/>
              </a:prstGeom>
              <a:blipFill rotWithShape="1">
                <a:blip r:embed="rId2"/>
                <a:stretch>
                  <a:fillRect l="-1617" t="-2036" r="-1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66555" y="1413935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Speedup</a:t>
            </a:r>
            <a:r>
              <a:rPr lang="en-US" sz="2800" dirty="0" smtClean="0"/>
              <a:t>:  How </a:t>
            </a:r>
            <a:r>
              <a:rPr lang="en-US" sz="2800" dirty="0"/>
              <a:t>much faster a task will run </a:t>
            </a:r>
            <a:r>
              <a:rPr lang="en-US" sz="2800" dirty="0" smtClean="0"/>
              <a:t>on </a:t>
            </a:r>
            <a:r>
              <a:rPr lang="en-US" sz="2800" dirty="0"/>
              <a:t>the computer with </a:t>
            </a:r>
            <a:r>
              <a:rPr lang="en-US" sz="2800" dirty="0" smtClean="0"/>
              <a:t>an enhancement, compared to </a:t>
            </a:r>
            <a:r>
              <a:rPr lang="en-US" sz="2800" dirty="0"/>
              <a:t>the original computer.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7660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50F89BE-DBB3-4AFD-8EC7-C186DF1DB2EA}" type="slidenum">
              <a:rPr lang="en-US" altLang="he-IL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he-IL" sz="140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211307" y="609600"/>
            <a:ext cx="7299505" cy="5675313"/>
            <a:chOff x="1211307" y="609600"/>
            <a:chExt cx="7299505" cy="5675313"/>
          </a:xfrm>
        </p:grpSpPr>
        <p:grpSp>
          <p:nvGrpSpPr>
            <p:cNvPr id="27668" name="Group 317"/>
            <p:cNvGrpSpPr>
              <a:grpSpLocks/>
            </p:cNvGrpSpPr>
            <p:nvPr/>
          </p:nvGrpSpPr>
          <p:grpSpPr bwMode="auto">
            <a:xfrm>
              <a:off x="1847850" y="1966913"/>
              <a:ext cx="4530725" cy="3033713"/>
              <a:chOff x="676" y="1035"/>
              <a:chExt cx="3697" cy="2413"/>
            </a:xfrm>
          </p:grpSpPr>
          <p:grpSp>
            <p:nvGrpSpPr>
              <p:cNvPr id="27685" name="Group 290"/>
              <p:cNvGrpSpPr>
                <a:grpSpLocks/>
              </p:cNvGrpSpPr>
              <p:nvPr/>
            </p:nvGrpSpPr>
            <p:grpSpPr bwMode="auto">
              <a:xfrm>
                <a:off x="1374" y="2322"/>
                <a:ext cx="633" cy="392"/>
                <a:chOff x="1374" y="2426"/>
                <a:chExt cx="633" cy="392"/>
              </a:xfrm>
            </p:grpSpPr>
            <p:sp>
              <p:nvSpPr>
                <p:cNvPr id="27742" name="Freeform 6"/>
                <p:cNvSpPr>
                  <a:spLocks/>
                </p:cNvSpPr>
                <p:nvPr/>
              </p:nvSpPr>
              <p:spPr bwMode="auto">
                <a:xfrm rot="218669">
                  <a:off x="1432" y="2436"/>
                  <a:ext cx="575" cy="169"/>
                </a:xfrm>
                <a:custGeom>
                  <a:avLst/>
                  <a:gdLst>
                    <a:gd name="T0" fmla="*/ 0 w 896"/>
                    <a:gd name="T1" fmla="*/ 1 h 275"/>
                    <a:gd name="T2" fmla="*/ 44 w 896"/>
                    <a:gd name="T3" fmla="*/ 1 h 275"/>
                    <a:gd name="T4" fmla="*/ 71 w 896"/>
                    <a:gd name="T5" fmla="*/ 6 h 275"/>
                    <a:gd name="T6" fmla="*/ 98 w 896"/>
                    <a:gd name="T7" fmla="*/ 24 h 27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6" h="275">
                      <a:moveTo>
                        <a:pt x="0" y="11"/>
                      </a:moveTo>
                      <a:cubicBezTo>
                        <a:pt x="146" y="5"/>
                        <a:pt x="292" y="0"/>
                        <a:pt x="400" y="11"/>
                      </a:cubicBezTo>
                      <a:cubicBezTo>
                        <a:pt x="508" y="22"/>
                        <a:pt x="565" y="31"/>
                        <a:pt x="648" y="75"/>
                      </a:cubicBezTo>
                      <a:cubicBezTo>
                        <a:pt x="731" y="119"/>
                        <a:pt x="813" y="197"/>
                        <a:pt x="896" y="275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7743" name="Freeform 7"/>
                <p:cNvSpPr>
                  <a:spLocks/>
                </p:cNvSpPr>
                <p:nvPr/>
              </p:nvSpPr>
              <p:spPr bwMode="auto">
                <a:xfrm>
                  <a:off x="1439" y="2426"/>
                  <a:ext cx="128" cy="196"/>
                </a:xfrm>
                <a:custGeom>
                  <a:avLst/>
                  <a:gdLst>
                    <a:gd name="T0" fmla="*/ 0 w 217"/>
                    <a:gd name="T1" fmla="*/ 0 h 364"/>
                    <a:gd name="T2" fmla="*/ 5 w 217"/>
                    <a:gd name="T3" fmla="*/ 2 h 364"/>
                    <a:gd name="T4" fmla="*/ 11 w 217"/>
                    <a:gd name="T5" fmla="*/ 5 h 364"/>
                    <a:gd name="T6" fmla="*/ 14 w 217"/>
                    <a:gd name="T7" fmla="*/ 10 h 364"/>
                    <a:gd name="T8" fmla="*/ 15 w 217"/>
                    <a:gd name="T9" fmla="*/ 13 h 364"/>
                    <a:gd name="T10" fmla="*/ 15 w 217"/>
                    <a:gd name="T11" fmla="*/ 17 h 3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7" h="364">
                      <a:moveTo>
                        <a:pt x="0" y="0"/>
                      </a:moveTo>
                      <a:cubicBezTo>
                        <a:pt x="25" y="10"/>
                        <a:pt x="50" y="20"/>
                        <a:pt x="76" y="40"/>
                      </a:cubicBezTo>
                      <a:cubicBezTo>
                        <a:pt x="102" y="60"/>
                        <a:pt x="135" y="93"/>
                        <a:pt x="156" y="122"/>
                      </a:cubicBezTo>
                      <a:cubicBezTo>
                        <a:pt x="177" y="151"/>
                        <a:pt x="190" y="184"/>
                        <a:pt x="200" y="212"/>
                      </a:cubicBezTo>
                      <a:cubicBezTo>
                        <a:pt x="210" y="240"/>
                        <a:pt x="211" y="263"/>
                        <a:pt x="214" y="288"/>
                      </a:cubicBezTo>
                      <a:cubicBezTo>
                        <a:pt x="217" y="313"/>
                        <a:pt x="216" y="338"/>
                        <a:pt x="216" y="36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7744" name="Freeform 8"/>
                <p:cNvSpPr>
                  <a:spLocks/>
                </p:cNvSpPr>
                <p:nvPr/>
              </p:nvSpPr>
              <p:spPr bwMode="auto">
                <a:xfrm>
                  <a:off x="1374" y="2436"/>
                  <a:ext cx="132" cy="189"/>
                </a:xfrm>
                <a:custGeom>
                  <a:avLst/>
                  <a:gdLst>
                    <a:gd name="T0" fmla="*/ 0 w 217"/>
                    <a:gd name="T1" fmla="*/ 0 h 364"/>
                    <a:gd name="T2" fmla="*/ 6 w 217"/>
                    <a:gd name="T3" fmla="*/ 2 h 364"/>
                    <a:gd name="T4" fmla="*/ 13 w 217"/>
                    <a:gd name="T5" fmla="*/ 5 h 364"/>
                    <a:gd name="T6" fmla="*/ 16 w 217"/>
                    <a:gd name="T7" fmla="*/ 8 h 364"/>
                    <a:gd name="T8" fmla="*/ 18 w 217"/>
                    <a:gd name="T9" fmla="*/ 11 h 364"/>
                    <a:gd name="T10" fmla="*/ 18 w 217"/>
                    <a:gd name="T11" fmla="*/ 14 h 3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7" h="364">
                      <a:moveTo>
                        <a:pt x="0" y="0"/>
                      </a:moveTo>
                      <a:cubicBezTo>
                        <a:pt x="25" y="10"/>
                        <a:pt x="50" y="20"/>
                        <a:pt x="76" y="40"/>
                      </a:cubicBezTo>
                      <a:cubicBezTo>
                        <a:pt x="102" y="60"/>
                        <a:pt x="135" y="93"/>
                        <a:pt x="156" y="122"/>
                      </a:cubicBezTo>
                      <a:cubicBezTo>
                        <a:pt x="177" y="151"/>
                        <a:pt x="190" y="184"/>
                        <a:pt x="200" y="212"/>
                      </a:cubicBezTo>
                      <a:cubicBezTo>
                        <a:pt x="210" y="240"/>
                        <a:pt x="211" y="263"/>
                        <a:pt x="214" y="288"/>
                      </a:cubicBezTo>
                      <a:cubicBezTo>
                        <a:pt x="217" y="313"/>
                        <a:pt x="216" y="338"/>
                        <a:pt x="216" y="36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7745" name="Freeform 9"/>
                <p:cNvSpPr>
                  <a:spLocks/>
                </p:cNvSpPr>
                <p:nvPr/>
              </p:nvSpPr>
              <p:spPr bwMode="auto">
                <a:xfrm rot="21381331" flipV="1">
                  <a:off x="1432" y="2639"/>
                  <a:ext cx="575" cy="169"/>
                </a:xfrm>
                <a:custGeom>
                  <a:avLst/>
                  <a:gdLst>
                    <a:gd name="T0" fmla="*/ 0 w 896"/>
                    <a:gd name="T1" fmla="*/ 1 h 275"/>
                    <a:gd name="T2" fmla="*/ 44 w 896"/>
                    <a:gd name="T3" fmla="*/ 1 h 275"/>
                    <a:gd name="T4" fmla="*/ 71 w 896"/>
                    <a:gd name="T5" fmla="*/ 6 h 275"/>
                    <a:gd name="T6" fmla="*/ 98 w 896"/>
                    <a:gd name="T7" fmla="*/ 24 h 27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6" h="275">
                      <a:moveTo>
                        <a:pt x="0" y="11"/>
                      </a:moveTo>
                      <a:cubicBezTo>
                        <a:pt x="146" y="5"/>
                        <a:pt x="292" y="0"/>
                        <a:pt x="400" y="11"/>
                      </a:cubicBezTo>
                      <a:cubicBezTo>
                        <a:pt x="508" y="22"/>
                        <a:pt x="565" y="31"/>
                        <a:pt x="648" y="75"/>
                      </a:cubicBezTo>
                      <a:cubicBezTo>
                        <a:pt x="731" y="119"/>
                        <a:pt x="813" y="197"/>
                        <a:pt x="896" y="275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7746" name="Freeform 10"/>
                <p:cNvSpPr>
                  <a:spLocks/>
                </p:cNvSpPr>
                <p:nvPr/>
              </p:nvSpPr>
              <p:spPr bwMode="auto">
                <a:xfrm flipV="1">
                  <a:off x="1439" y="2622"/>
                  <a:ext cx="128" cy="196"/>
                </a:xfrm>
                <a:custGeom>
                  <a:avLst/>
                  <a:gdLst>
                    <a:gd name="T0" fmla="*/ 0 w 217"/>
                    <a:gd name="T1" fmla="*/ 0 h 364"/>
                    <a:gd name="T2" fmla="*/ 5 w 217"/>
                    <a:gd name="T3" fmla="*/ 2 h 364"/>
                    <a:gd name="T4" fmla="*/ 11 w 217"/>
                    <a:gd name="T5" fmla="*/ 5 h 364"/>
                    <a:gd name="T6" fmla="*/ 14 w 217"/>
                    <a:gd name="T7" fmla="*/ 10 h 364"/>
                    <a:gd name="T8" fmla="*/ 15 w 217"/>
                    <a:gd name="T9" fmla="*/ 13 h 364"/>
                    <a:gd name="T10" fmla="*/ 15 w 217"/>
                    <a:gd name="T11" fmla="*/ 17 h 3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7" h="364">
                      <a:moveTo>
                        <a:pt x="0" y="0"/>
                      </a:moveTo>
                      <a:cubicBezTo>
                        <a:pt x="25" y="10"/>
                        <a:pt x="50" y="20"/>
                        <a:pt x="76" y="40"/>
                      </a:cubicBezTo>
                      <a:cubicBezTo>
                        <a:pt x="102" y="60"/>
                        <a:pt x="135" y="93"/>
                        <a:pt x="156" y="122"/>
                      </a:cubicBezTo>
                      <a:cubicBezTo>
                        <a:pt x="177" y="151"/>
                        <a:pt x="190" y="184"/>
                        <a:pt x="200" y="212"/>
                      </a:cubicBezTo>
                      <a:cubicBezTo>
                        <a:pt x="210" y="240"/>
                        <a:pt x="211" y="263"/>
                        <a:pt x="214" y="288"/>
                      </a:cubicBezTo>
                      <a:cubicBezTo>
                        <a:pt x="217" y="313"/>
                        <a:pt x="216" y="338"/>
                        <a:pt x="216" y="36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7747" name="Freeform 11"/>
                <p:cNvSpPr>
                  <a:spLocks/>
                </p:cNvSpPr>
                <p:nvPr/>
              </p:nvSpPr>
              <p:spPr bwMode="auto">
                <a:xfrm flipV="1">
                  <a:off x="1374" y="2619"/>
                  <a:ext cx="132" cy="189"/>
                </a:xfrm>
                <a:custGeom>
                  <a:avLst/>
                  <a:gdLst>
                    <a:gd name="T0" fmla="*/ 0 w 217"/>
                    <a:gd name="T1" fmla="*/ 0 h 364"/>
                    <a:gd name="T2" fmla="*/ 6 w 217"/>
                    <a:gd name="T3" fmla="*/ 2 h 364"/>
                    <a:gd name="T4" fmla="*/ 13 w 217"/>
                    <a:gd name="T5" fmla="*/ 5 h 364"/>
                    <a:gd name="T6" fmla="*/ 16 w 217"/>
                    <a:gd name="T7" fmla="*/ 8 h 364"/>
                    <a:gd name="T8" fmla="*/ 18 w 217"/>
                    <a:gd name="T9" fmla="*/ 11 h 364"/>
                    <a:gd name="T10" fmla="*/ 18 w 217"/>
                    <a:gd name="T11" fmla="*/ 14 h 3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7" h="364">
                      <a:moveTo>
                        <a:pt x="0" y="0"/>
                      </a:moveTo>
                      <a:cubicBezTo>
                        <a:pt x="25" y="10"/>
                        <a:pt x="50" y="20"/>
                        <a:pt x="76" y="40"/>
                      </a:cubicBezTo>
                      <a:cubicBezTo>
                        <a:pt x="102" y="60"/>
                        <a:pt x="135" y="93"/>
                        <a:pt x="156" y="122"/>
                      </a:cubicBezTo>
                      <a:cubicBezTo>
                        <a:pt x="177" y="151"/>
                        <a:pt x="190" y="184"/>
                        <a:pt x="200" y="212"/>
                      </a:cubicBezTo>
                      <a:cubicBezTo>
                        <a:pt x="210" y="240"/>
                        <a:pt x="211" y="263"/>
                        <a:pt x="214" y="288"/>
                      </a:cubicBezTo>
                      <a:cubicBezTo>
                        <a:pt x="217" y="313"/>
                        <a:pt x="216" y="338"/>
                        <a:pt x="216" y="36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27686" name="Line 12"/>
              <p:cNvSpPr>
                <a:spLocks noChangeShapeType="1"/>
              </p:cNvSpPr>
              <p:nvPr/>
            </p:nvSpPr>
            <p:spPr bwMode="auto">
              <a:xfrm flipV="1">
                <a:off x="687" y="2430"/>
                <a:ext cx="798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687" name="Line 14"/>
              <p:cNvSpPr>
                <a:spLocks noChangeShapeType="1"/>
              </p:cNvSpPr>
              <p:nvPr/>
            </p:nvSpPr>
            <p:spPr bwMode="auto">
              <a:xfrm>
                <a:off x="1991" y="2524"/>
                <a:ext cx="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688" name="AutoShape 85"/>
              <p:cNvSpPr>
                <a:spLocks noChangeArrowheads="1"/>
              </p:cNvSpPr>
              <p:nvPr/>
            </p:nvSpPr>
            <p:spPr bwMode="auto">
              <a:xfrm>
                <a:off x="1455" y="1318"/>
                <a:ext cx="448" cy="424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27689" name="Line 87"/>
              <p:cNvSpPr>
                <a:spLocks noChangeShapeType="1"/>
              </p:cNvSpPr>
              <p:nvPr/>
            </p:nvSpPr>
            <p:spPr bwMode="auto">
              <a:xfrm flipH="1">
                <a:off x="1163" y="1650"/>
                <a:ext cx="2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690" name="Line 88"/>
              <p:cNvSpPr>
                <a:spLocks noChangeShapeType="1"/>
              </p:cNvSpPr>
              <p:nvPr/>
            </p:nvSpPr>
            <p:spPr bwMode="auto">
              <a:xfrm rot="16200000" flipV="1">
                <a:off x="2022" y="1413"/>
                <a:ext cx="0" cy="2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691" name="Line 89"/>
              <p:cNvSpPr>
                <a:spLocks noChangeShapeType="1"/>
              </p:cNvSpPr>
              <p:nvPr/>
            </p:nvSpPr>
            <p:spPr bwMode="auto">
              <a:xfrm flipH="1">
                <a:off x="1040" y="1409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27692" name="Group 215"/>
              <p:cNvGrpSpPr>
                <a:grpSpLocks/>
              </p:cNvGrpSpPr>
              <p:nvPr/>
            </p:nvGrpSpPr>
            <p:grpSpPr bwMode="auto">
              <a:xfrm rot="5400000">
                <a:off x="3285" y="1349"/>
                <a:ext cx="392" cy="575"/>
                <a:chOff x="2414" y="2440"/>
                <a:chExt cx="392" cy="575"/>
              </a:xfrm>
            </p:grpSpPr>
            <p:sp>
              <p:nvSpPr>
                <p:cNvPr id="27738" name="Freeform 216"/>
                <p:cNvSpPr>
                  <a:spLocks/>
                </p:cNvSpPr>
                <p:nvPr/>
              </p:nvSpPr>
              <p:spPr bwMode="auto">
                <a:xfrm rot="-5181331">
                  <a:off x="2221" y="2643"/>
                  <a:ext cx="575" cy="169"/>
                </a:xfrm>
                <a:custGeom>
                  <a:avLst/>
                  <a:gdLst>
                    <a:gd name="T0" fmla="*/ 0 w 896"/>
                    <a:gd name="T1" fmla="*/ 1 h 275"/>
                    <a:gd name="T2" fmla="*/ 44 w 896"/>
                    <a:gd name="T3" fmla="*/ 1 h 275"/>
                    <a:gd name="T4" fmla="*/ 71 w 896"/>
                    <a:gd name="T5" fmla="*/ 6 h 275"/>
                    <a:gd name="T6" fmla="*/ 98 w 896"/>
                    <a:gd name="T7" fmla="*/ 24 h 27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6" h="275">
                      <a:moveTo>
                        <a:pt x="0" y="11"/>
                      </a:moveTo>
                      <a:cubicBezTo>
                        <a:pt x="146" y="5"/>
                        <a:pt x="292" y="0"/>
                        <a:pt x="400" y="11"/>
                      </a:cubicBezTo>
                      <a:cubicBezTo>
                        <a:pt x="508" y="22"/>
                        <a:pt x="565" y="31"/>
                        <a:pt x="648" y="75"/>
                      </a:cubicBezTo>
                      <a:cubicBezTo>
                        <a:pt x="731" y="119"/>
                        <a:pt x="813" y="197"/>
                        <a:pt x="896" y="275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7739" name="Freeform 217"/>
                <p:cNvSpPr>
                  <a:spLocks/>
                </p:cNvSpPr>
                <p:nvPr/>
              </p:nvSpPr>
              <p:spPr bwMode="auto">
                <a:xfrm rot="-5400000">
                  <a:off x="2448" y="2847"/>
                  <a:ext cx="128" cy="196"/>
                </a:xfrm>
                <a:custGeom>
                  <a:avLst/>
                  <a:gdLst>
                    <a:gd name="T0" fmla="*/ 0 w 217"/>
                    <a:gd name="T1" fmla="*/ 0 h 364"/>
                    <a:gd name="T2" fmla="*/ 5 w 217"/>
                    <a:gd name="T3" fmla="*/ 2 h 364"/>
                    <a:gd name="T4" fmla="*/ 11 w 217"/>
                    <a:gd name="T5" fmla="*/ 5 h 364"/>
                    <a:gd name="T6" fmla="*/ 14 w 217"/>
                    <a:gd name="T7" fmla="*/ 10 h 364"/>
                    <a:gd name="T8" fmla="*/ 15 w 217"/>
                    <a:gd name="T9" fmla="*/ 13 h 364"/>
                    <a:gd name="T10" fmla="*/ 15 w 217"/>
                    <a:gd name="T11" fmla="*/ 17 h 3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7" h="364">
                      <a:moveTo>
                        <a:pt x="0" y="0"/>
                      </a:moveTo>
                      <a:cubicBezTo>
                        <a:pt x="25" y="10"/>
                        <a:pt x="50" y="20"/>
                        <a:pt x="76" y="40"/>
                      </a:cubicBezTo>
                      <a:cubicBezTo>
                        <a:pt x="102" y="60"/>
                        <a:pt x="135" y="93"/>
                        <a:pt x="156" y="122"/>
                      </a:cubicBezTo>
                      <a:cubicBezTo>
                        <a:pt x="177" y="151"/>
                        <a:pt x="190" y="184"/>
                        <a:pt x="200" y="212"/>
                      </a:cubicBezTo>
                      <a:cubicBezTo>
                        <a:pt x="210" y="240"/>
                        <a:pt x="211" y="263"/>
                        <a:pt x="214" y="288"/>
                      </a:cubicBezTo>
                      <a:cubicBezTo>
                        <a:pt x="217" y="313"/>
                        <a:pt x="216" y="338"/>
                        <a:pt x="216" y="36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7740" name="Freeform 218"/>
                <p:cNvSpPr>
                  <a:spLocks/>
                </p:cNvSpPr>
                <p:nvPr/>
              </p:nvSpPr>
              <p:spPr bwMode="auto">
                <a:xfrm rot="15981331" flipV="1">
                  <a:off x="2424" y="2643"/>
                  <a:ext cx="575" cy="169"/>
                </a:xfrm>
                <a:custGeom>
                  <a:avLst/>
                  <a:gdLst>
                    <a:gd name="T0" fmla="*/ 0 w 896"/>
                    <a:gd name="T1" fmla="*/ 1 h 275"/>
                    <a:gd name="T2" fmla="*/ 44 w 896"/>
                    <a:gd name="T3" fmla="*/ 1 h 275"/>
                    <a:gd name="T4" fmla="*/ 71 w 896"/>
                    <a:gd name="T5" fmla="*/ 6 h 275"/>
                    <a:gd name="T6" fmla="*/ 98 w 896"/>
                    <a:gd name="T7" fmla="*/ 24 h 27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6" h="275">
                      <a:moveTo>
                        <a:pt x="0" y="11"/>
                      </a:moveTo>
                      <a:cubicBezTo>
                        <a:pt x="146" y="5"/>
                        <a:pt x="292" y="0"/>
                        <a:pt x="400" y="11"/>
                      </a:cubicBezTo>
                      <a:cubicBezTo>
                        <a:pt x="508" y="22"/>
                        <a:pt x="565" y="31"/>
                        <a:pt x="648" y="75"/>
                      </a:cubicBezTo>
                      <a:cubicBezTo>
                        <a:pt x="731" y="119"/>
                        <a:pt x="813" y="197"/>
                        <a:pt x="896" y="275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7741" name="Freeform 219"/>
                <p:cNvSpPr>
                  <a:spLocks/>
                </p:cNvSpPr>
                <p:nvPr/>
              </p:nvSpPr>
              <p:spPr bwMode="auto">
                <a:xfrm rot="16200000" flipV="1">
                  <a:off x="2644" y="2847"/>
                  <a:ext cx="128" cy="196"/>
                </a:xfrm>
                <a:custGeom>
                  <a:avLst/>
                  <a:gdLst>
                    <a:gd name="T0" fmla="*/ 0 w 217"/>
                    <a:gd name="T1" fmla="*/ 0 h 364"/>
                    <a:gd name="T2" fmla="*/ 5 w 217"/>
                    <a:gd name="T3" fmla="*/ 2 h 364"/>
                    <a:gd name="T4" fmla="*/ 11 w 217"/>
                    <a:gd name="T5" fmla="*/ 5 h 364"/>
                    <a:gd name="T6" fmla="*/ 14 w 217"/>
                    <a:gd name="T7" fmla="*/ 10 h 364"/>
                    <a:gd name="T8" fmla="*/ 15 w 217"/>
                    <a:gd name="T9" fmla="*/ 13 h 364"/>
                    <a:gd name="T10" fmla="*/ 15 w 217"/>
                    <a:gd name="T11" fmla="*/ 17 h 3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7" h="364">
                      <a:moveTo>
                        <a:pt x="0" y="0"/>
                      </a:moveTo>
                      <a:cubicBezTo>
                        <a:pt x="25" y="10"/>
                        <a:pt x="50" y="20"/>
                        <a:pt x="76" y="40"/>
                      </a:cubicBezTo>
                      <a:cubicBezTo>
                        <a:pt x="102" y="60"/>
                        <a:pt x="135" y="93"/>
                        <a:pt x="156" y="122"/>
                      </a:cubicBezTo>
                      <a:cubicBezTo>
                        <a:pt x="177" y="151"/>
                        <a:pt x="190" y="184"/>
                        <a:pt x="200" y="212"/>
                      </a:cubicBezTo>
                      <a:cubicBezTo>
                        <a:pt x="210" y="240"/>
                        <a:pt x="211" y="263"/>
                        <a:pt x="214" y="288"/>
                      </a:cubicBezTo>
                      <a:cubicBezTo>
                        <a:pt x="217" y="313"/>
                        <a:pt x="216" y="338"/>
                        <a:pt x="216" y="36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27693" name="Group 222"/>
              <p:cNvGrpSpPr>
                <a:grpSpLocks/>
              </p:cNvGrpSpPr>
              <p:nvPr/>
            </p:nvGrpSpPr>
            <p:grpSpPr bwMode="auto">
              <a:xfrm>
                <a:off x="1428" y="1817"/>
                <a:ext cx="447" cy="387"/>
                <a:chOff x="1139" y="2450"/>
                <a:chExt cx="507" cy="460"/>
              </a:xfrm>
            </p:grpSpPr>
            <p:sp>
              <p:nvSpPr>
                <p:cNvPr id="27736" name="AutoShape 223"/>
                <p:cNvSpPr>
                  <a:spLocks noChangeArrowheads="1"/>
                </p:cNvSpPr>
                <p:nvPr/>
              </p:nvSpPr>
              <p:spPr bwMode="auto">
                <a:xfrm rot="5400000">
                  <a:off x="1110" y="2479"/>
                  <a:ext cx="460" cy="401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he-IL" altLang="he-IL" sz="1800"/>
                </a:p>
              </p:txBody>
            </p:sp>
            <p:sp>
              <p:nvSpPr>
                <p:cNvPr id="27737" name="Oval 224"/>
                <p:cNvSpPr>
                  <a:spLocks noChangeArrowheads="1"/>
                </p:cNvSpPr>
                <p:nvPr/>
              </p:nvSpPr>
              <p:spPr bwMode="auto">
                <a:xfrm rot="5400000">
                  <a:off x="1562" y="2637"/>
                  <a:ext cx="84" cy="8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he-IL" altLang="he-IL" sz="1800"/>
                </a:p>
              </p:txBody>
            </p:sp>
          </p:grpSp>
          <p:grpSp>
            <p:nvGrpSpPr>
              <p:cNvPr id="27694" name="Group 268"/>
              <p:cNvGrpSpPr>
                <a:grpSpLocks/>
              </p:cNvGrpSpPr>
              <p:nvPr/>
            </p:nvGrpSpPr>
            <p:grpSpPr bwMode="auto">
              <a:xfrm rot="-5400000">
                <a:off x="2457" y="1705"/>
                <a:ext cx="424" cy="854"/>
                <a:chOff x="1959" y="586"/>
                <a:chExt cx="424" cy="854"/>
              </a:xfrm>
            </p:grpSpPr>
            <p:sp>
              <p:nvSpPr>
                <p:cNvPr id="27731" name="AutoShape 269"/>
                <p:cNvSpPr>
                  <a:spLocks noChangeArrowheads="1"/>
                </p:cNvSpPr>
                <p:nvPr/>
              </p:nvSpPr>
              <p:spPr bwMode="auto">
                <a:xfrm rot="5400000">
                  <a:off x="1947" y="768"/>
                  <a:ext cx="448" cy="424"/>
                </a:xfrm>
                <a:prstGeom prst="flowChartDelay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he-IL" altLang="he-IL" sz="1800"/>
                </a:p>
              </p:txBody>
            </p:sp>
            <p:grpSp>
              <p:nvGrpSpPr>
                <p:cNvPr id="27732" name="Group 270"/>
                <p:cNvGrpSpPr>
                  <a:grpSpLocks/>
                </p:cNvGrpSpPr>
                <p:nvPr/>
              </p:nvGrpSpPr>
              <p:grpSpPr bwMode="auto">
                <a:xfrm>
                  <a:off x="2051" y="586"/>
                  <a:ext cx="241" cy="854"/>
                  <a:chOff x="2051" y="586"/>
                  <a:chExt cx="241" cy="854"/>
                </a:xfrm>
              </p:grpSpPr>
              <p:sp>
                <p:nvSpPr>
                  <p:cNvPr id="27733" name="Line 271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970" y="667"/>
                    <a:ext cx="16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27734" name="Line 2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1" y="1206"/>
                    <a:ext cx="0" cy="23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27735" name="Line 273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211" y="668"/>
                    <a:ext cx="16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7695" name="Group 274"/>
              <p:cNvGrpSpPr>
                <a:grpSpLocks/>
              </p:cNvGrpSpPr>
              <p:nvPr/>
            </p:nvGrpSpPr>
            <p:grpSpPr bwMode="auto">
              <a:xfrm>
                <a:off x="2248" y="2649"/>
                <a:ext cx="908" cy="392"/>
                <a:chOff x="886" y="3084"/>
                <a:chExt cx="1036" cy="488"/>
              </a:xfrm>
            </p:grpSpPr>
            <p:sp>
              <p:nvSpPr>
                <p:cNvPr id="27722" name="Freeform 275"/>
                <p:cNvSpPr>
                  <a:spLocks/>
                </p:cNvSpPr>
                <p:nvPr/>
              </p:nvSpPr>
              <p:spPr bwMode="auto">
                <a:xfrm rot="218669">
                  <a:off x="1056" y="3097"/>
                  <a:ext cx="656" cy="210"/>
                </a:xfrm>
                <a:custGeom>
                  <a:avLst/>
                  <a:gdLst>
                    <a:gd name="T0" fmla="*/ 0 w 896"/>
                    <a:gd name="T1" fmla="*/ 3 h 275"/>
                    <a:gd name="T2" fmla="*/ 84 w 896"/>
                    <a:gd name="T3" fmla="*/ 3 h 275"/>
                    <a:gd name="T4" fmla="*/ 136 w 896"/>
                    <a:gd name="T5" fmla="*/ 20 h 275"/>
                    <a:gd name="T6" fmla="*/ 188 w 896"/>
                    <a:gd name="T7" fmla="*/ 71 h 27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6" h="275">
                      <a:moveTo>
                        <a:pt x="0" y="11"/>
                      </a:moveTo>
                      <a:cubicBezTo>
                        <a:pt x="146" y="5"/>
                        <a:pt x="292" y="0"/>
                        <a:pt x="400" y="11"/>
                      </a:cubicBezTo>
                      <a:cubicBezTo>
                        <a:pt x="508" y="22"/>
                        <a:pt x="565" y="31"/>
                        <a:pt x="648" y="75"/>
                      </a:cubicBezTo>
                      <a:cubicBezTo>
                        <a:pt x="731" y="119"/>
                        <a:pt x="813" y="197"/>
                        <a:pt x="896" y="275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7723" name="Freeform 276"/>
                <p:cNvSpPr>
                  <a:spLocks/>
                </p:cNvSpPr>
                <p:nvPr/>
              </p:nvSpPr>
              <p:spPr bwMode="auto">
                <a:xfrm>
                  <a:off x="1064" y="3084"/>
                  <a:ext cx="146" cy="244"/>
                </a:xfrm>
                <a:custGeom>
                  <a:avLst/>
                  <a:gdLst>
                    <a:gd name="T0" fmla="*/ 0 w 217"/>
                    <a:gd name="T1" fmla="*/ 0 h 364"/>
                    <a:gd name="T2" fmla="*/ 10 w 217"/>
                    <a:gd name="T3" fmla="*/ 5 h 364"/>
                    <a:gd name="T4" fmla="*/ 22 w 217"/>
                    <a:gd name="T5" fmla="*/ 17 h 364"/>
                    <a:gd name="T6" fmla="*/ 28 w 217"/>
                    <a:gd name="T7" fmla="*/ 29 h 364"/>
                    <a:gd name="T8" fmla="*/ 30 w 217"/>
                    <a:gd name="T9" fmla="*/ 39 h 364"/>
                    <a:gd name="T10" fmla="*/ 30 w 217"/>
                    <a:gd name="T11" fmla="*/ 50 h 3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7" h="364">
                      <a:moveTo>
                        <a:pt x="0" y="0"/>
                      </a:moveTo>
                      <a:cubicBezTo>
                        <a:pt x="25" y="10"/>
                        <a:pt x="50" y="20"/>
                        <a:pt x="76" y="40"/>
                      </a:cubicBezTo>
                      <a:cubicBezTo>
                        <a:pt x="102" y="60"/>
                        <a:pt x="135" y="93"/>
                        <a:pt x="156" y="122"/>
                      </a:cubicBezTo>
                      <a:cubicBezTo>
                        <a:pt x="177" y="151"/>
                        <a:pt x="190" y="184"/>
                        <a:pt x="200" y="212"/>
                      </a:cubicBezTo>
                      <a:cubicBezTo>
                        <a:pt x="210" y="240"/>
                        <a:pt x="211" y="263"/>
                        <a:pt x="214" y="288"/>
                      </a:cubicBezTo>
                      <a:cubicBezTo>
                        <a:pt x="217" y="313"/>
                        <a:pt x="216" y="338"/>
                        <a:pt x="216" y="36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7724" name="Freeform 277"/>
                <p:cNvSpPr>
                  <a:spLocks/>
                </p:cNvSpPr>
                <p:nvPr/>
              </p:nvSpPr>
              <p:spPr bwMode="auto">
                <a:xfrm>
                  <a:off x="990" y="3097"/>
                  <a:ext cx="150" cy="235"/>
                </a:xfrm>
                <a:custGeom>
                  <a:avLst/>
                  <a:gdLst>
                    <a:gd name="T0" fmla="*/ 0 w 217"/>
                    <a:gd name="T1" fmla="*/ 0 h 364"/>
                    <a:gd name="T2" fmla="*/ 12 w 217"/>
                    <a:gd name="T3" fmla="*/ 5 h 364"/>
                    <a:gd name="T4" fmla="*/ 25 w 217"/>
                    <a:gd name="T5" fmla="*/ 14 h 364"/>
                    <a:gd name="T6" fmla="*/ 32 w 217"/>
                    <a:gd name="T7" fmla="*/ 24 h 364"/>
                    <a:gd name="T8" fmla="*/ 34 w 217"/>
                    <a:gd name="T9" fmla="*/ 32 h 364"/>
                    <a:gd name="T10" fmla="*/ 34 w 217"/>
                    <a:gd name="T11" fmla="*/ 41 h 3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7" h="364">
                      <a:moveTo>
                        <a:pt x="0" y="0"/>
                      </a:moveTo>
                      <a:cubicBezTo>
                        <a:pt x="25" y="10"/>
                        <a:pt x="50" y="20"/>
                        <a:pt x="76" y="40"/>
                      </a:cubicBezTo>
                      <a:cubicBezTo>
                        <a:pt x="102" y="60"/>
                        <a:pt x="135" y="93"/>
                        <a:pt x="156" y="122"/>
                      </a:cubicBezTo>
                      <a:cubicBezTo>
                        <a:pt x="177" y="151"/>
                        <a:pt x="190" y="184"/>
                        <a:pt x="200" y="212"/>
                      </a:cubicBezTo>
                      <a:cubicBezTo>
                        <a:pt x="210" y="240"/>
                        <a:pt x="211" y="263"/>
                        <a:pt x="214" y="288"/>
                      </a:cubicBezTo>
                      <a:cubicBezTo>
                        <a:pt x="217" y="313"/>
                        <a:pt x="216" y="338"/>
                        <a:pt x="216" y="36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7725" name="Freeform 278"/>
                <p:cNvSpPr>
                  <a:spLocks/>
                </p:cNvSpPr>
                <p:nvPr/>
              </p:nvSpPr>
              <p:spPr bwMode="auto">
                <a:xfrm rot="21381331" flipV="1">
                  <a:off x="1056" y="3349"/>
                  <a:ext cx="656" cy="210"/>
                </a:xfrm>
                <a:custGeom>
                  <a:avLst/>
                  <a:gdLst>
                    <a:gd name="T0" fmla="*/ 0 w 896"/>
                    <a:gd name="T1" fmla="*/ 3 h 275"/>
                    <a:gd name="T2" fmla="*/ 84 w 896"/>
                    <a:gd name="T3" fmla="*/ 3 h 275"/>
                    <a:gd name="T4" fmla="*/ 136 w 896"/>
                    <a:gd name="T5" fmla="*/ 20 h 275"/>
                    <a:gd name="T6" fmla="*/ 188 w 896"/>
                    <a:gd name="T7" fmla="*/ 71 h 27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6" h="275">
                      <a:moveTo>
                        <a:pt x="0" y="11"/>
                      </a:moveTo>
                      <a:cubicBezTo>
                        <a:pt x="146" y="5"/>
                        <a:pt x="292" y="0"/>
                        <a:pt x="400" y="11"/>
                      </a:cubicBezTo>
                      <a:cubicBezTo>
                        <a:pt x="508" y="22"/>
                        <a:pt x="565" y="31"/>
                        <a:pt x="648" y="75"/>
                      </a:cubicBezTo>
                      <a:cubicBezTo>
                        <a:pt x="731" y="119"/>
                        <a:pt x="813" y="197"/>
                        <a:pt x="896" y="275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7726" name="Freeform 279"/>
                <p:cNvSpPr>
                  <a:spLocks/>
                </p:cNvSpPr>
                <p:nvPr/>
              </p:nvSpPr>
              <p:spPr bwMode="auto">
                <a:xfrm flipV="1">
                  <a:off x="1064" y="3328"/>
                  <a:ext cx="146" cy="244"/>
                </a:xfrm>
                <a:custGeom>
                  <a:avLst/>
                  <a:gdLst>
                    <a:gd name="T0" fmla="*/ 0 w 217"/>
                    <a:gd name="T1" fmla="*/ 0 h 364"/>
                    <a:gd name="T2" fmla="*/ 10 w 217"/>
                    <a:gd name="T3" fmla="*/ 5 h 364"/>
                    <a:gd name="T4" fmla="*/ 22 w 217"/>
                    <a:gd name="T5" fmla="*/ 17 h 364"/>
                    <a:gd name="T6" fmla="*/ 28 w 217"/>
                    <a:gd name="T7" fmla="*/ 29 h 364"/>
                    <a:gd name="T8" fmla="*/ 30 w 217"/>
                    <a:gd name="T9" fmla="*/ 39 h 364"/>
                    <a:gd name="T10" fmla="*/ 30 w 217"/>
                    <a:gd name="T11" fmla="*/ 50 h 3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7" h="364">
                      <a:moveTo>
                        <a:pt x="0" y="0"/>
                      </a:moveTo>
                      <a:cubicBezTo>
                        <a:pt x="25" y="10"/>
                        <a:pt x="50" y="20"/>
                        <a:pt x="76" y="40"/>
                      </a:cubicBezTo>
                      <a:cubicBezTo>
                        <a:pt x="102" y="60"/>
                        <a:pt x="135" y="93"/>
                        <a:pt x="156" y="122"/>
                      </a:cubicBezTo>
                      <a:cubicBezTo>
                        <a:pt x="177" y="151"/>
                        <a:pt x="190" y="184"/>
                        <a:pt x="200" y="212"/>
                      </a:cubicBezTo>
                      <a:cubicBezTo>
                        <a:pt x="210" y="240"/>
                        <a:pt x="211" y="263"/>
                        <a:pt x="214" y="288"/>
                      </a:cubicBezTo>
                      <a:cubicBezTo>
                        <a:pt x="217" y="313"/>
                        <a:pt x="216" y="338"/>
                        <a:pt x="216" y="36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7727" name="Freeform 280"/>
                <p:cNvSpPr>
                  <a:spLocks/>
                </p:cNvSpPr>
                <p:nvPr/>
              </p:nvSpPr>
              <p:spPr bwMode="auto">
                <a:xfrm flipV="1">
                  <a:off x="990" y="3324"/>
                  <a:ext cx="150" cy="235"/>
                </a:xfrm>
                <a:custGeom>
                  <a:avLst/>
                  <a:gdLst>
                    <a:gd name="T0" fmla="*/ 0 w 217"/>
                    <a:gd name="T1" fmla="*/ 0 h 364"/>
                    <a:gd name="T2" fmla="*/ 12 w 217"/>
                    <a:gd name="T3" fmla="*/ 5 h 364"/>
                    <a:gd name="T4" fmla="*/ 25 w 217"/>
                    <a:gd name="T5" fmla="*/ 14 h 364"/>
                    <a:gd name="T6" fmla="*/ 32 w 217"/>
                    <a:gd name="T7" fmla="*/ 24 h 364"/>
                    <a:gd name="T8" fmla="*/ 34 w 217"/>
                    <a:gd name="T9" fmla="*/ 32 h 364"/>
                    <a:gd name="T10" fmla="*/ 34 w 217"/>
                    <a:gd name="T11" fmla="*/ 41 h 3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7" h="364">
                      <a:moveTo>
                        <a:pt x="0" y="0"/>
                      </a:moveTo>
                      <a:cubicBezTo>
                        <a:pt x="25" y="10"/>
                        <a:pt x="50" y="20"/>
                        <a:pt x="76" y="40"/>
                      </a:cubicBezTo>
                      <a:cubicBezTo>
                        <a:pt x="102" y="60"/>
                        <a:pt x="135" y="93"/>
                        <a:pt x="156" y="122"/>
                      </a:cubicBezTo>
                      <a:cubicBezTo>
                        <a:pt x="177" y="151"/>
                        <a:pt x="190" y="184"/>
                        <a:pt x="200" y="212"/>
                      </a:cubicBezTo>
                      <a:cubicBezTo>
                        <a:pt x="210" y="240"/>
                        <a:pt x="211" y="263"/>
                        <a:pt x="214" y="288"/>
                      </a:cubicBezTo>
                      <a:cubicBezTo>
                        <a:pt x="217" y="313"/>
                        <a:pt x="216" y="338"/>
                        <a:pt x="216" y="36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7728" name="Line 281"/>
                <p:cNvSpPr>
                  <a:spLocks noChangeShapeType="1"/>
                </p:cNvSpPr>
                <p:nvPr/>
              </p:nvSpPr>
              <p:spPr bwMode="auto">
                <a:xfrm>
                  <a:off x="886" y="3208"/>
                  <a:ext cx="2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7729" name="Line 282"/>
                <p:cNvSpPr>
                  <a:spLocks noChangeShapeType="1"/>
                </p:cNvSpPr>
                <p:nvPr/>
              </p:nvSpPr>
              <p:spPr bwMode="auto">
                <a:xfrm>
                  <a:off x="890" y="3442"/>
                  <a:ext cx="2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7730" name="Line 283"/>
                <p:cNvSpPr>
                  <a:spLocks noChangeShapeType="1"/>
                </p:cNvSpPr>
                <p:nvPr/>
              </p:nvSpPr>
              <p:spPr bwMode="auto">
                <a:xfrm>
                  <a:off x="1694" y="3326"/>
                  <a:ext cx="2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27696" name="Line 285"/>
              <p:cNvSpPr>
                <a:spLocks noChangeShapeType="1"/>
              </p:cNvSpPr>
              <p:nvPr/>
            </p:nvSpPr>
            <p:spPr bwMode="auto">
              <a:xfrm flipV="1">
                <a:off x="2131" y="1530"/>
                <a:ext cx="11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697" name="Line 286"/>
              <p:cNvSpPr>
                <a:spLocks noChangeShapeType="1"/>
              </p:cNvSpPr>
              <p:nvPr/>
            </p:nvSpPr>
            <p:spPr bwMode="auto">
              <a:xfrm>
                <a:off x="3082" y="1740"/>
                <a:ext cx="23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698" name="Line 287"/>
              <p:cNvSpPr>
                <a:spLocks noChangeShapeType="1"/>
              </p:cNvSpPr>
              <p:nvPr/>
            </p:nvSpPr>
            <p:spPr bwMode="auto">
              <a:xfrm flipV="1">
                <a:off x="1876" y="2010"/>
                <a:ext cx="4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699" name="Line 288"/>
              <p:cNvSpPr>
                <a:spLocks noChangeShapeType="1"/>
              </p:cNvSpPr>
              <p:nvPr/>
            </p:nvSpPr>
            <p:spPr bwMode="auto">
              <a:xfrm>
                <a:off x="3088" y="1734"/>
                <a:ext cx="0" cy="40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00" name="Line 289"/>
              <p:cNvSpPr>
                <a:spLocks noChangeShapeType="1"/>
              </p:cNvSpPr>
              <p:nvPr/>
            </p:nvSpPr>
            <p:spPr bwMode="auto">
              <a:xfrm>
                <a:off x="2252" y="2240"/>
                <a:ext cx="0" cy="2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01" name="Line 291"/>
              <p:cNvSpPr>
                <a:spLocks noChangeShapeType="1"/>
              </p:cNvSpPr>
              <p:nvPr/>
            </p:nvSpPr>
            <p:spPr bwMode="auto">
              <a:xfrm>
                <a:off x="2253" y="2521"/>
                <a:ext cx="0" cy="2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02" name="Line 292"/>
              <p:cNvSpPr>
                <a:spLocks noChangeShapeType="1"/>
              </p:cNvSpPr>
              <p:nvPr/>
            </p:nvSpPr>
            <p:spPr bwMode="auto">
              <a:xfrm>
                <a:off x="676" y="2933"/>
                <a:ext cx="1579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03" name="Line 293"/>
              <p:cNvSpPr>
                <a:spLocks noChangeShapeType="1"/>
              </p:cNvSpPr>
              <p:nvPr/>
            </p:nvSpPr>
            <p:spPr bwMode="auto">
              <a:xfrm flipV="1">
                <a:off x="1282" y="2010"/>
                <a:ext cx="2" cy="9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04" name="Line 294"/>
              <p:cNvSpPr>
                <a:spLocks noChangeShapeType="1"/>
              </p:cNvSpPr>
              <p:nvPr/>
            </p:nvSpPr>
            <p:spPr bwMode="auto">
              <a:xfrm>
                <a:off x="1276" y="2009"/>
                <a:ext cx="1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05" name="Line 295"/>
              <p:cNvSpPr>
                <a:spLocks noChangeShapeType="1"/>
              </p:cNvSpPr>
              <p:nvPr/>
            </p:nvSpPr>
            <p:spPr bwMode="auto">
              <a:xfrm flipV="1">
                <a:off x="1165" y="1639"/>
                <a:ext cx="2" cy="9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06" name="Line 296"/>
              <p:cNvSpPr>
                <a:spLocks noChangeShapeType="1"/>
              </p:cNvSpPr>
              <p:nvPr/>
            </p:nvSpPr>
            <p:spPr bwMode="auto">
              <a:xfrm flipV="1">
                <a:off x="1040" y="1402"/>
                <a:ext cx="2" cy="10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07" name="Freeform 299"/>
              <p:cNvSpPr>
                <a:spLocks/>
              </p:cNvSpPr>
              <p:nvPr/>
            </p:nvSpPr>
            <p:spPr bwMode="auto">
              <a:xfrm rot="218669">
                <a:off x="3270" y="2754"/>
                <a:ext cx="575" cy="169"/>
              </a:xfrm>
              <a:custGeom>
                <a:avLst/>
                <a:gdLst>
                  <a:gd name="T0" fmla="*/ 0 w 896"/>
                  <a:gd name="T1" fmla="*/ 1 h 275"/>
                  <a:gd name="T2" fmla="*/ 44 w 896"/>
                  <a:gd name="T3" fmla="*/ 1 h 275"/>
                  <a:gd name="T4" fmla="*/ 71 w 896"/>
                  <a:gd name="T5" fmla="*/ 6 h 275"/>
                  <a:gd name="T6" fmla="*/ 98 w 896"/>
                  <a:gd name="T7" fmla="*/ 24 h 2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96" h="275">
                    <a:moveTo>
                      <a:pt x="0" y="11"/>
                    </a:moveTo>
                    <a:cubicBezTo>
                      <a:pt x="146" y="5"/>
                      <a:pt x="292" y="0"/>
                      <a:pt x="400" y="11"/>
                    </a:cubicBezTo>
                    <a:cubicBezTo>
                      <a:pt x="508" y="22"/>
                      <a:pt x="565" y="31"/>
                      <a:pt x="648" y="75"/>
                    </a:cubicBezTo>
                    <a:cubicBezTo>
                      <a:pt x="731" y="119"/>
                      <a:pt x="813" y="197"/>
                      <a:pt x="896" y="275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08" name="Freeform 300"/>
              <p:cNvSpPr>
                <a:spLocks/>
              </p:cNvSpPr>
              <p:nvPr/>
            </p:nvSpPr>
            <p:spPr bwMode="auto">
              <a:xfrm>
                <a:off x="3277" y="2744"/>
                <a:ext cx="128" cy="196"/>
              </a:xfrm>
              <a:custGeom>
                <a:avLst/>
                <a:gdLst>
                  <a:gd name="T0" fmla="*/ 0 w 217"/>
                  <a:gd name="T1" fmla="*/ 0 h 364"/>
                  <a:gd name="T2" fmla="*/ 5 w 217"/>
                  <a:gd name="T3" fmla="*/ 2 h 364"/>
                  <a:gd name="T4" fmla="*/ 11 w 217"/>
                  <a:gd name="T5" fmla="*/ 5 h 364"/>
                  <a:gd name="T6" fmla="*/ 14 w 217"/>
                  <a:gd name="T7" fmla="*/ 10 h 364"/>
                  <a:gd name="T8" fmla="*/ 15 w 217"/>
                  <a:gd name="T9" fmla="*/ 13 h 364"/>
                  <a:gd name="T10" fmla="*/ 15 w 217"/>
                  <a:gd name="T11" fmla="*/ 17 h 3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7" h="364">
                    <a:moveTo>
                      <a:pt x="0" y="0"/>
                    </a:moveTo>
                    <a:cubicBezTo>
                      <a:pt x="25" y="10"/>
                      <a:pt x="50" y="20"/>
                      <a:pt x="76" y="40"/>
                    </a:cubicBezTo>
                    <a:cubicBezTo>
                      <a:pt x="102" y="60"/>
                      <a:pt x="135" y="93"/>
                      <a:pt x="156" y="122"/>
                    </a:cubicBezTo>
                    <a:cubicBezTo>
                      <a:pt x="177" y="151"/>
                      <a:pt x="190" y="184"/>
                      <a:pt x="200" y="212"/>
                    </a:cubicBezTo>
                    <a:cubicBezTo>
                      <a:pt x="210" y="240"/>
                      <a:pt x="211" y="263"/>
                      <a:pt x="214" y="288"/>
                    </a:cubicBezTo>
                    <a:cubicBezTo>
                      <a:pt x="217" y="313"/>
                      <a:pt x="216" y="338"/>
                      <a:pt x="216" y="36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09" name="Freeform 301"/>
              <p:cNvSpPr>
                <a:spLocks/>
              </p:cNvSpPr>
              <p:nvPr/>
            </p:nvSpPr>
            <p:spPr bwMode="auto">
              <a:xfrm>
                <a:off x="3212" y="2754"/>
                <a:ext cx="132" cy="189"/>
              </a:xfrm>
              <a:custGeom>
                <a:avLst/>
                <a:gdLst>
                  <a:gd name="T0" fmla="*/ 0 w 217"/>
                  <a:gd name="T1" fmla="*/ 0 h 364"/>
                  <a:gd name="T2" fmla="*/ 6 w 217"/>
                  <a:gd name="T3" fmla="*/ 2 h 364"/>
                  <a:gd name="T4" fmla="*/ 13 w 217"/>
                  <a:gd name="T5" fmla="*/ 5 h 364"/>
                  <a:gd name="T6" fmla="*/ 16 w 217"/>
                  <a:gd name="T7" fmla="*/ 8 h 364"/>
                  <a:gd name="T8" fmla="*/ 18 w 217"/>
                  <a:gd name="T9" fmla="*/ 11 h 364"/>
                  <a:gd name="T10" fmla="*/ 18 w 217"/>
                  <a:gd name="T11" fmla="*/ 14 h 3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7" h="364">
                    <a:moveTo>
                      <a:pt x="0" y="0"/>
                    </a:moveTo>
                    <a:cubicBezTo>
                      <a:pt x="25" y="10"/>
                      <a:pt x="50" y="20"/>
                      <a:pt x="76" y="40"/>
                    </a:cubicBezTo>
                    <a:cubicBezTo>
                      <a:pt x="102" y="60"/>
                      <a:pt x="135" y="93"/>
                      <a:pt x="156" y="122"/>
                    </a:cubicBezTo>
                    <a:cubicBezTo>
                      <a:pt x="177" y="151"/>
                      <a:pt x="190" y="184"/>
                      <a:pt x="200" y="212"/>
                    </a:cubicBezTo>
                    <a:cubicBezTo>
                      <a:pt x="210" y="240"/>
                      <a:pt x="211" y="263"/>
                      <a:pt x="214" y="288"/>
                    </a:cubicBezTo>
                    <a:cubicBezTo>
                      <a:pt x="217" y="313"/>
                      <a:pt x="216" y="338"/>
                      <a:pt x="216" y="36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10" name="Freeform 302"/>
              <p:cNvSpPr>
                <a:spLocks/>
              </p:cNvSpPr>
              <p:nvPr/>
            </p:nvSpPr>
            <p:spPr bwMode="auto">
              <a:xfrm rot="21381331" flipV="1">
                <a:off x="3270" y="2957"/>
                <a:ext cx="575" cy="169"/>
              </a:xfrm>
              <a:custGeom>
                <a:avLst/>
                <a:gdLst>
                  <a:gd name="T0" fmla="*/ 0 w 896"/>
                  <a:gd name="T1" fmla="*/ 1 h 275"/>
                  <a:gd name="T2" fmla="*/ 44 w 896"/>
                  <a:gd name="T3" fmla="*/ 1 h 275"/>
                  <a:gd name="T4" fmla="*/ 71 w 896"/>
                  <a:gd name="T5" fmla="*/ 6 h 275"/>
                  <a:gd name="T6" fmla="*/ 98 w 896"/>
                  <a:gd name="T7" fmla="*/ 24 h 2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96" h="275">
                    <a:moveTo>
                      <a:pt x="0" y="11"/>
                    </a:moveTo>
                    <a:cubicBezTo>
                      <a:pt x="146" y="5"/>
                      <a:pt x="292" y="0"/>
                      <a:pt x="400" y="11"/>
                    </a:cubicBezTo>
                    <a:cubicBezTo>
                      <a:pt x="508" y="22"/>
                      <a:pt x="565" y="31"/>
                      <a:pt x="648" y="75"/>
                    </a:cubicBezTo>
                    <a:cubicBezTo>
                      <a:pt x="731" y="119"/>
                      <a:pt x="813" y="197"/>
                      <a:pt x="896" y="275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11" name="Freeform 303"/>
              <p:cNvSpPr>
                <a:spLocks/>
              </p:cNvSpPr>
              <p:nvPr/>
            </p:nvSpPr>
            <p:spPr bwMode="auto">
              <a:xfrm flipV="1">
                <a:off x="3277" y="2940"/>
                <a:ext cx="128" cy="196"/>
              </a:xfrm>
              <a:custGeom>
                <a:avLst/>
                <a:gdLst>
                  <a:gd name="T0" fmla="*/ 0 w 217"/>
                  <a:gd name="T1" fmla="*/ 0 h 364"/>
                  <a:gd name="T2" fmla="*/ 5 w 217"/>
                  <a:gd name="T3" fmla="*/ 2 h 364"/>
                  <a:gd name="T4" fmla="*/ 11 w 217"/>
                  <a:gd name="T5" fmla="*/ 5 h 364"/>
                  <a:gd name="T6" fmla="*/ 14 w 217"/>
                  <a:gd name="T7" fmla="*/ 10 h 364"/>
                  <a:gd name="T8" fmla="*/ 15 w 217"/>
                  <a:gd name="T9" fmla="*/ 13 h 364"/>
                  <a:gd name="T10" fmla="*/ 15 w 217"/>
                  <a:gd name="T11" fmla="*/ 17 h 3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7" h="364">
                    <a:moveTo>
                      <a:pt x="0" y="0"/>
                    </a:moveTo>
                    <a:cubicBezTo>
                      <a:pt x="25" y="10"/>
                      <a:pt x="50" y="20"/>
                      <a:pt x="76" y="40"/>
                    </a:cubicBezTo>
                    <a:cubicBezTo>
                      <a:pt x="102" y="60"/>
                      <a:pt x="135" y="93"/>
                      <a:pt x="156" y="122"/>
                    </a:cubicBezTo>
                    <a:cubicBezTo>
                      <a:pt x="177" y="151"/>
                      <a:pt x="190" y="184"/>
                      <a:pt x="200" y="212"/>
                    </a:cubicBezTo>
                    <a:cubicBezTo>
                      <a:pt x="210" y="240"/>
                      <a:pt x="211" y="263"/>
                      <a:pt x="214" y="288"/>
                    </a:cubicBezTo>
                    <a:cubicBezTo>
                      <a:pt x="217" y="313"/>
                      <a:pt x="216" y="338"/>
                      <a:pt x="216" y="36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12" name="Freeform 304"/>
              <p:cNvSpPr>
                <a:spLocks/>
              </p:cNvSpPr>
              <p:nvPr/>
            </p:nvSpPr>
            <p:spPr bwMode="auto">
              <a:xfrm flipV="1">
                <a:off x="3212" y="2937"/>
                <a:ext cx="132" cy="189"/>
              </a:xfrm>
              <a:custGeom>
                <a:avLst/>
                <a:gdLst>
                  <a:gd name="T0" fmla="*/ 0 w 217"/>
                  <a:gd name="T1" fmla="*/ 0 h 364"/>
                  <a:gd name="T2" fmla="*/ 6 w 217"/>
                  <a:gd name="T3" fmla="*/ 2 h 364"/>
                  <a:gd name="T4" fmla="*/ 13 w 217"/>
                  <a:gd name="T5" fmla="*/ 5 h 364"/>
                  <a:gd name="T6" fmla="*/ 16 w 217"/>
                  <a:gd name="T7" fmla="*/ 8 h 364"/>
                  <a:gd name="T8" fmla="*/ 18 w 217"/>
                  <a:gd name="T9" fmla="*/ 11 h 364"/>
                  <a:gd name="T10" fmla="*/ 18 w 217"/>
                  <a:gd name="T11" fmla="*/ 14 h 3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7" h="364">
                    <a:moveTo>
                      <a:pt x="0" y="0"/>
                    </a:moveTo>
                    <a:cubicBezTo>
                      <a:pt x="25" y="10"/>
                      <a:pt x="50" y="20"/>
                      <a:pt x="76" y="40"/>
                    </a:cubicBezTo>
                    <a:cubicBezTo>
                      <a:pt x="102" y="60"/>
                      <a:pt x="135" y="93"/>
                      <a:pt x="156" y="122"/>
                    </a:cubicBezTo>
                    <a:cubicBezTo>
                      <a:pt x="177" y="151"/>
                      <a:pt x="190" y="184"/>
                      <a:pt x="200" y="212"/>
                    </a:cubicBezTo>
                    <a:cubicBezTo>
                      <a:pt x="210" y="240"/>
                      <a:pt x="211" y="263"/>
                      <a:pt x="214" y="288"/>
                    </a:cubicBezTo>
                    <a:cubicBezTo>
                      <a:pt x="217" y="313"/>
                      <a:pt x="216" y="338"/>
                      <a:pt x="216" y="36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13" name="Line 305"/>
              <p:cNvSpPr>
                <a:spLocks noChangeShapeType="1"/>
              </p:cNvSpPr>
              <p:nvPr/>
            </p:nvSpPr>
            <p:spPr bwMode="auto">
              <a:xfrm>
                <a:off x="3121" y="2844"/>
                <a:ext cx="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14" name="Line 306"/>
              <p:cNvSpPr>
                <a:spLocks noChangeShapeType="1"/>
              </p:cNvSpPr>
              <p:nvPr/>
            </p:nvSpPr>
            <p:spPr bwMode="auto">
              <a:xfrm>
                <a:off x="3125" y="3032"/>
                <a:ext cx="19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15" name="Line 307"/>
              <p:cNvSpPr>
                <a:spLocks noChangeShapeType="1"/>
              </p:cNvSpPr>
              <p:nvPr/>
            </p:nvSpPr>
            <p:spPr bwMode="auto">
              <a:xfrm>
                <a:off x="3901" y="2938"/>
                <a:ext cx="4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16" name="Oval 311"/>
              <p:cNvSpPr>
                <a:spLocks noChangeArrowheads="1"/>
              </p:cNvSpPr>
              <p:nvPr/>
            </p:nvSpPr>
            <p:spPr bwMode="auto">
              <a:xfrm rot="5400000">
                <a:off x="3837" y="2898"/>
                <a:ext cx="71" cy="7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27717" name="Line 312"/>
              <p:cNvSpPr>
                <a:spLocks noChangeShapeType="1"/>
              </p:cNvSpPr>
              <p:nvPr/>
            </p:nvSpPr>
            <p:spPr bwMode="auto">
              <a:xfrm>
                <a:off x="3758" y="1635"/>
                <a:ext cx="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18" name="Line 313"/>
              <p:cNvSpPr>
                <a:spLocks noChangeShapeType="1"/>
              </p:cNvSpPr>
              <p:nvPr/>
            </p:nvSpPr>
            <p:spPr bwMode="auto">
              <a:xfrm flipV="1">
                <a:off x="3130" y="3026"/>
                <a:ext cx="0" cy="4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19" name="Line 314"/>
              <p:cNvSpPr>
                <a:spLocks noChangeShapeType="1"/>
              </p:cNvSpPr>
              <p:nvPr/>
            </p:nvSpPr>
            <p:spPr bwMode="auto">
              <a:xfrm flipH="1" flipV="1">
                <a:off x="3947" y="1035"/>
                <a:ext cx="2" cy="5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720" name="Rectangle 315"/>
              <p:cNvSpPr>
                <a:spLocks noChangeArrowheads="1"/>
              </p:cNvSpPr>
              <p:nvPr/>
            </p:nvSpPr>
            <p:spPr bwMode="auto">
              <a:xfrm>
                <a:off x="928" y="1216"/>
                <a:ext cx="3224" cy="20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27721" name="Line 316"/>
              <p:cNvSpPr>
                <a:spLocks noChangeShapeType="1"/>
              </p:cNvSpPr>
              <p:nvPr/>
            </p:nvSpPr>
            <p:spPr bwMode="auto">
              <a:xfrm flipV="1">
                <a:off x="680" y="2623"/>
                <a:ext cx="798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27671" name="Rectangle 382"/>
            <p:cNvSpPr>
              <a:spLocks noChangeArrowheads="1"/>
            </p:cNvSpPr>
            <p:nvPr/>
          </p:nvSpPr>
          <p:spPr bwMode="auto">
            <a:xfrm>
              <a:off x="2154238" y="1214438"/>
              <a:ext cx="3951288" cy="9810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27672" name="Rectangle 384"/>
            <p:cNvSpPr>
              <a:spLocks noChangeArrowheads="1"/>
            </p:cNvSpPr>
            <p:nvPr/>
          </p:nvSpPr>
          <p:spPr bwMode="auto">
            <a:xfrm>
              <a:off x="2155825" y="4729163"/>
              <a:ext cx="3951288" cy="9810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he-IL" altLang="he-IL" sz="1800"/>
            </a:p>
          </p:txBody>
        </p:sp>
        <p:grpSp>
          <p:nvGrpSpPr>
            <p:cNvPr id="27673" name="Group 388"/>
            <p:cNvGrpSpPr>
              <a:grpSpLocks/>
            </p:cNvGrpSpPr>
            <p:nvPr/>
          </p:nvGrpSpPr>
          <p:grpSpPr bwMode="auto">
            <a:xfrm>
              <a:off x="3702050" y="609600"/>
              <a:ext cx="104775" cy="473075"/>
              <a:chOff x="1877" y="824"/>
              <a:chExt cx="57" cy="250"/>
            </a:xfrm>
          </p:grpSpPr>
          <p:sp>
            <p:nvSpPr>
              <p:cNvPr id="27682" name="Oval 385"/>
              <p:cNvSpPr>
                <a:spLocks noChangeArrowheads="1"/>
              </p:cNvSpPr>
              <p:nvPr/>
            </p:nvSpPr>
            <p:spPr bwMode="auto">
              <a:xfrm>
                <a:off x="1878" y="82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27683" name="Oval 386"/>
              <p:cNvSpPr>
                <a:spLocks noChangeArrowheads="1"/>
              </p:cNvSpPr>
              <p:nvPr/>
            </p:nvSpPr>
            <p:spPr bwMode="auto">
              <a:xfrm>
                <a:off x="1877" y="92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27684" name="Oval 387"/>
              <p:cNvSpPr>
                <a:spLocks noChangeArrowheads="1"/>
              </p:cNvSpPr>
              <p:nvPr/>
            </p:nvSpPr>
            <p:spPr bwMode="auto">
              <a:xfrm>
                <a:off x="1878" y="101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he-IL" altLang="he-IL" sz="1800"/>
              </a:p>
            </p:txBody>
          </p:sp>
        </p:grpSp>
        <p:grpSp>
          <p:nvGrpSpPr>
            <p:cNvPr id="27674" name="Group 389"/>
            <p:cNvGrpSpPr>
              <a:grpSpLocks/>
            </p:cNvGrpSpPr>
            <p:nvPr/>
          </p:nvGrpSpPr>
          <p:grpSpPr bwMode="auto">
            <a:xfrm>
              <a:off x="3703638" y="5811838"/>
              <a:ext cx="104775" cy="473075"/>
              <a:chOff x="1877" y="824"/>
              <a:chExt cx="57" cy="250"/>
            </a:xfrm>
          </p:grpSpPr>
          <p:sp>
            <p:nvSpPr>
              <p:cNvPr id="27679" name="Oval 390"/>
              <p:cNvSpPr>
                <a:spLocks noChangeArrowheads="1"/>
              </p:cNvSpPr>
              <p:nvPr/>
            </p:nvSpPr>
            <p:spPr bwMode="auto">
              <a:xfrm>
                <a:off x="1878" y="82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27680" name="Oval 391"/>
              <p:cNvSpPr>
                <a:spLocks noChangeArrowheads="1"/>
              </p:cNvSpPr>
              <p:nvPr/>
            </p:nvSpPr>
            <p:spPr bwMode="auto">
              <a:xfrm>
                <a:off x="1877" y="92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27681" name="Oval 392"/>
              <p:cNvSpPr>
                <a:spLocks noChangeArrowheads="1"/>
              </p:cNvSpPr>
              <p:nvPr/>
            </p:nvSpPr>
            <p:spPr bwMode="auto">
              <a:xfrm>
                <a:off x="1878" y="101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he-IL" altLang="he-IL" sz="1800"/>
              </a:p>
            </p:txBody>
          </p:sp>
        </p:grpSp>
        <p:grpSp>
          <p:nvGrpSpPr>
            <p:cNvPr id="27653" name="Group 493"/>
            <p:cNvGrpSpPr>
              <a:grpSpLocks/>
            </p:cNvGrpSpPr>
            <p:nvPr/>
          </p:nvGrpSpPr>
          <p:grpSpPr bwMode="auto">
            <a:xfrm>
              <a:off x="6365875" y="2865438"/>
              <a:ext cx="1395413" cy="1509712"/>
              <a:chOff x="4010" y="1805"/>
              <a:chExt cx="879" cy="951"/>
            </a:xfrm>
          </p:grpSpPr>
          <p:sp>
            <p:nvSpPr>
              <p:cNvPr id="27655" name="AutoShape 422"/>
              <p:cNvSpPr>
                <a:spLocks noChangeArrowheads="1"/>
              </p:cNvSpPr>
              <p:nvPr/>
            </p:nvSpPr>
            <p:spPr bwMode="auto">
              <a:xfrm>
                <a:off x="4361" y="1949"/>
                <a:ext cx="346" cy="336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27656" name="Line 424"/>
              <p:cNvSpPr>
                <a:spLocks noChangeShapeType="1"/>
              </p:cNvSpPr>
              <p:nvPr/>
            </p:nvSpPr>
            <p:spPr bwMode="auto">
              <a:xfrm flipH="1" flipV="1">
                <a:off x="4010" y="2266"/>
                <a:ext cx="3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657" name="Line 425"/>
              <p:cNvSpPr>
                <a:spLocks noChangeShapeType="1"/>
              </p:cNvSpPr>
              <p:nvPr/>
            </p:nvSpPr>
            <p:spPr bwMode="auto">
              <a:xfrm rot="16200000" flipV="1">
                <a:off x="4799" y="2026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658" name="Line 426"/>
              <p:cNvSpPr>
                <a:spLocks noChangeShapeType="1"/>
              </p:cNvSpPr>
              <p:nvPr/>
            </p:nvSpPr>
            <p:spPr bwMode="auto">
              <a:xfrm flipH="1">
                <a:off x="4229" y="1903"/>
                <a:ext cx="1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659" name="Line 477"/>
              <p:cNvSpPr>
                <a:spLocks noChangeShapeType="1"/>
              </p:cNvSpPr>
              <p:nvPr/>
            </p:nvSpPr>
            <p:spPr bwMode="auto">
              <a:xfrm flipH="1">
                <a:off x="4228" y="1850"/>
                <a:ext cx="1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660" name="Line 478"/>
              <p:cNvSpPr>
                <a:spLocks noChangeShapeType="1"/>
              </p:cNvSpPr>
              <p:nvPr/>
            </p:nvSpPr>
            <p:spPr bwMode="auto">
              <a:xfrm flipH="1">
                <a:off x="4231" y="2389"/>
                <a:ext cx="1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661" name="Line 483"/>
              <p:cNvSpPr>
                <a:spLocks noChangeShapeType="1"/>
              </p:cNvSpPr>
              <p:nvPr/>
            </p:nvSpPr>
            <p:spPr bwMode="auto">
              <a:xfrm flipH="1">
                <a:off x="4020" y="2260"/>
                <a:ext cx="0" cy="4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27662" name="Group 485"/>
              <p:cNvGrpSpPr>
                <a:grpSpLocks/>
              </p:cNvGrpSpPr>
              <p:nvPr/>
            </p:nvGrpSpPr>
            <p:grpSpPr bwMode="auto">
              <a:xfrm>
                <a:off x="4233" y="1937"/>
                <a:ext cx="66" cy="298"/>
                <a:chOff x="1877" y="824"/>
                <a:chExt cx="57" cy="250"/>
              </a:xfrm>
            </p:grpSpPr>
            <p:sp>
              <p:nvSpPr>
                <p:cNvPr id="27665" name="Oval 486"/>
                <p:cNvSpPr>
                  <a:spLocks noChangeArrowheads="1"/>
                </p:cNvSpPr>
                <p:nvPr/>
              </p:nvSpPr>
              <p:spPr bwMode="auto">
                <a:xfrm>
                  <a:off x="1878" y="824"/>
                  <a:ext cx="56" cy="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he-IL" altLang="he-IL" sz="1800"/>
                </a:p>
              </p:txBody>
            </p:sp>
            <p:sp>
              <p:nvSpPr>
                <p:cNvPr id="27666" name="Oval 487"/>
                <p:cNvSpPr>
                  <a:spLocks noChangeArrowheads="1"/>
                </p:cNvSpPr>
                <p:nvPr/>
              </p:nvSpPr>
              <p:spPr bwMode="auto">
                <a:xfrm>
                  <a:off x="1877" y="921"/>
                  <a:ext cx="56" cy="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he-IL" altLang="he-IL" sz="1800"/>
                </a:p>
              </p:txBody>
            </p:sp>
            <p:sp>
              <p:nvSpPr>
                <p:cNvPr id="27667" name="Oval 488"/>
                <p:cNvSpPr>
                  <a:spLocks noChangeArrowheads="1"/>
                </p:cNvSpPr>
                <p:nvPr/>
              </p:nvSpPr>
              <p:spPr bwMode="auto">
                <a:xfrm>
                  <a:off x="1878" y="1018"/>
                  <a:ext cx="56" cy="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he-IL" altLang="he-IL" sz="1800"/>
                </a:p>
              </p:txBody>
            </p:sp>
          </p:grpSp>
          <p:sp>
            <p:nvSpPr>
              <p:cNvPr id="27663" name="Line 491"/>
              <p:cNvSpPr>
                <a:spLocks noChangeShapeType="1"/>
              </p:cNvSpPr>
              <p:nvPr/>
            </p:nvSpPr>
            <p:spPr bwMode="auto">
              <a:xfrm>
                <a:off x="4361" y="1805"/>
                <a:ext cx="0" cy="6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664" name="Line 492"/>
              <p:cNvSpPr>
                <a:spLocks noChangeShapeType="1"/>
              </p:cNvSpPr>
              <p:nvPr/>
            </p:nvSpPr>
            <p:spPr bwMode="auto">
              <a:xfrm flipH="1">
                <a:off x="4230" y="2328"/>
                <a:ext cx="1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219886" y="3351206"/>
                  <a:ext cx="641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886" y="3351206"/>
                  <a:ext cx="641445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1219886" y="3750270"/>
                  <a:ext cx="641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886" y="3750270"/>
                  <a:ext cx="641445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1211307" y="4213826"/>
                  <a:ext cx="641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1307" y="4213826"/>
                  <a:ext cx="641445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4971072" y="1392534"/>
                  <a:ext cx="1036068" cy="5377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</a:rPr>
                              <m:t>out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_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1072" y="1392534"/>
                  <a:ext cx="1036068" cy="53771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4573930" y="5009175"/>
                  <a:ext cx="1610476" cy="5690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</a:rPr>
                              <m:t>out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_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3930" y="5009175"/>
                  <a:ext cx="1610476" cy="56906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4369091" y="3481884"/>
                  <a:ext cx="1036068" cy="567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</a:rPr>
                              <m:t>in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_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091" y="3481884"/>
                  <a:ext cx="1036068" cy="56752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474744" y="2680687"/>
                  <a:ext cx="1036068" cy="5377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𝐸𝑞𝑢𝑎𝑙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4744" y="2680687"/>
                  <a:ext cx="1036068" cy="53771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60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8802D91-022E-43FB-A82F-1BBD6CBC1D21}" type="slidenum">
              <a:rPr lang="en-US" altLang="he-IL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he-IL" sz="1400" smtClean="0"/>
          </a:p>
        </p:txBody>
      </p:sp>
      <p:grpSp>
        <p:nvGrpSpPr>
          <p:cNvPr id="28676" name="Group 14"/>
          <p:cNvGrpSpPr>
            <a:grpSpLocks/>
          </p:cNvGrpSpPr>
          <p:nvPr/>
        </p:nvGrpSpPr>
        <p:grpSpPr bwMode="auto">
          <a:xfrm>
            <a:off x="625475" y="3049588"/>
            <a:ext cx="7807325" cy="2582862"/>
            <a:chOff x="441" y="2226"/>
            <a:chExt cx="4918" cy="1627"/>
          </a:xfrm>
        </p:grpSpPr>
        <p:pic>
          <p:nvPicPr>
            <p:cNvPr id="28678" name="Picture 6" descr="clip_image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" y="2226"/>
              <a:ext cx="4918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Rectangle 8"/>
            <p:cNvSpPr>
              <a:spLocks noChangeArrowheads="1"/>
            </p:cNvSpPr>
            <p:nvPr/>
          </p:nvSpPr>
          <p:spPr bwMode="auto">
            <a:xfrm>
              <a:off x="1945" y="2697"/>
              <a:ext cx="440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28680" name="Rectangle 9"/>
            <p:cNvSpPr>
              <a:spLocks noChangeArrowheads="1"/>
            </p:cNvSpPr>
            <p:nvPr/>
          </p:nvSpPr>
          <p:spPr bwMode="auto">
            <a:xfrm>
              <a:off x="1274" y="2714"/>
              <a:ext cx="440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28681" name="Rectangle 10"/>
            <p:cNvSpPr>
              <a:spLocks noChangeArrowheads="1"/>
            </p:cNvSpPr>
            <p:nvPr/>
          </p:nvSpPr>
          <p:spPr bwMode="auto">
            <a:xfrm>
              <a:off x="2643" y="2715"/>
              <a:ext cx="440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28682" name="Rectangle 11"/>
            <p:cNvSpPr>
              <a:spLocks noChangeArrowheads="1"/>
            </p:cNvSpPr>
            <p:nvPr/>
          </p:nvSpPr>
          <p:spPr bwMode="auto">
            <a:xfrm>
              <a:off x="3332" y="2692"/>
              <a:ext cx="440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28683" name="Rectangle 12"/>
            <p:cNvSpPr>
              <a:spLocks noChangeArrowheads="1"/>
            </p:cNvSpPr>
            <p:nvPr/>
          </p:nvSpPr>
          <p:spPr bwMode="auto">
            <a:xfrm>
              <a:off x="4021" y="2685"/>
              <a:ext cx="440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28684" name="Rectangle 13"/>
            <p:cNvSpPr>
              <a:spLocks noChangeArrowheads="1"/>
            </p:cNvSpPr>
            <p:nvPr/>
          </p:nvSpPr>
          <p:spPr bwMode="auto">
            <a:xfrm>
              <a:off x="4726" y="2686"/>
              <a:ext cx="440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he-IL" altLang="he-IL" sz="1800"/>
            </a:p>
          </p:txBody>
        </p:sp>
      </p:grpSp>
      <p:sp>
        <p:nvSpPr>
          <p:cNvPr id="28677" name="Text Box 15"/>
          <p:cNvSpPr txBox="1">
            <a:spLocks noChangeArrowheads="1"/>
          </p:cNvSpPr>
          <p:nvPr/>
        </p:nvSpPr>
        <p:spPr bwMode="auto">
          <a:xfrm>
            <a:off x="701675" y="773113"/>
            <a:ext cx="77406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he-IL" sz="2000" dirty="0"/>
              <a:t>Below is a comparison of sum-addressed decoder with ordinary decoder combined with a ripple carry adder (RCA) and carry look ahead adder (CLA). A significant delay and area improvement is achieved. </a:t>
            </a:r>
          </a:p>
        </p:txBody>
      </p:sp>
    </p:spTree>
    <p:extLst>
      <p:ext uri="{BB962C8B-B14F-4D97-AF65-F5344CB8AC3E}">
        <p14:creationId xmlns:p14="http://schemas.microsoft.com/office/powerpoint/2010/main" val="31200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38"/>
          </a:xfrm>
        </p:spPr>
        <p:txBody>
          <a:bodyPr>
            <a:normAutofit/>
          </a:bodyPr>
          <a:lstStyle/>
          <a:p>
            <a:r>
              <a:rPr lang="en-US" sz="3600" dirty="0"/>
              <a:t>Requesting data from the </a:t>
            </a:r>
            <a:r>
              <a:rPr lang="en-US" sz="3600" dirty="0" smtClean="0"/>
              <a:t>cache</a:t>
            </a:r>
            <a:endParaRPr lang="he-IL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971519" y="1628760"/>
            <a:ext cx="3081865" cy="3329821"/>
            <a:chOff x="971519" y="908664"/>
            <a:chExt cx="3081865" cy="332982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702" y="1358725"/>
              <a:ext cx="2020130" cy="287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971519" y="908664"/>
                  <a:ext cx="3081865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 smtClean="0"/>
                    <a:t>Before reference </a:t>
                  </a:r>
                  <a:r>
                    <a:rPr lang="en-US" sz="2400" dirty="0"/>
                    <a:t>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a14:m>
                  <a:endParaRPr lang="he-IL" sz="2400" baseline="-250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519" y="908664"/>
                  <a:ext cx="308186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964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5382108" y="1641428"/>
            <a:ext cx="2880384" cy="3317776"/>
            <a:chOff x="5382108" y="907043"/>
            <a:chExt cx="2880384" cy="331777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303" y="1368708"/>
              <a:ext cx="1997129" cy="2856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382108" y="907043"/>
                  <a:ext cx="288038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 smtClean="0"/>
                    <a:t>After reference </a:t>
                  </a:r>
                  <a:r>
                    <a:rPr lang="en-US" sz="2400" dirty="0"/>
                    <a:t>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a14:m>
                  <a:endParaRPr lang="he-IL" sz="2400" baseline="-250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2108" y="907043"/>
                  <a:ext cx="288038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390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71520" y="1088688"/>
                <a:ext cx="72909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/>
                  <a:t>The </a:t>
                </a:r>
                <a:r>
                  <a:rPr lang="en-US" sz="2400" dirty="0"/>
                  <a:t>processor requests a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/>
                  <a:t>that is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not</a:t>
                </a:r>
                <a:r>
                  <a:rPr lang="en-US" sz="2400" dirty="0"/>
                  <a:t> in </a:t>
                </a:r>
                <a:r>
                  <a:rPr lang="en-US" sz="2400" dirty="0" smtClean="0"/>
                  <a:t>the cache</a:t>
                </a:r>
                <a:endParaRPr lang="he-IL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20" y="1088688"/>
                <a:ext cx="729097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254" t="-10667" r="-117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106615" y="5049216"/>
            <a:ext cx="693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Two </a:t>
            </a:r>
            <a:r>
              <a:rPr lang="en-US" sz="2400" dirty="0"/>
              <a:t>questions </a:t>
            </a:r>
            <a:r>
              <a:rPr lang="en-US" sz="2400" dirty="0" smtClean="0"/>
              <a:t>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do we know if a data item is in the </a:t>
            </a:r>
            <a:r>
              <a:rPr lang="en-US" sz="2400" dirty="0" smtClean="0"/>
              <a:t>cache?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it is, how </a:t>
            </a:r>
            <a:r>
              <a:rPr lang="en-US" sz="2400" dirty="0" smtClean="0"/>
              <a:t>do we </a:t>
            </a:r>
            <a:r>
              <a:rPr lang="en-US" sz="2400" dirty="0"/>
              <a:t>find it?</a:t>
            </a:r>
            <a:endParaRPr lang="he-IL" sz="2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Direct-Mapped Cache</a:t>
            </a:r>
            <a:endParaRPr lang="he-IL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178700"/>
            <a:ext cx="78758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dirty="0"/>
              <a:t>Each memory location is mapped to </a:t>
            </a:r>
            <a:r>
              <a:rPr lang="en-US" sz="2400" b="1" dirty="0" smtClean="0">
                <a:solidFill>
                  <a:srgbClr val="0000FF"/>
                </a:solidFill>
              </a:rPr>
              <a:t>one</a:t>
            </a:r>
            <a:r>
              <a:rPr lang="en-US" sz="2400" dirty="0" smtClean="0"/>
              <a:t> cache location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808784"/>
            <a:ext cx="7875874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/>
              <a:t>Mapping </a:t>
            </a:r>
            <a:r>
              <a:rPr lang="en-US" sz="2400" dirty="0"/>
              <a:t>between addresses and cache </a:t>
            </a:r>
            <a:r>
              <a:rPr lang="en-US" sz="2400" dirty="0" smtClean="0"/>
              <a:t>locations: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</a:rPr>
              <a:t>(Block </a:t>
            </a:r>
            <a:r>
              <a:rPr lang="en-US" sz="2800" b="1" dirty="0" smtClean="0">
                <a:solidFill>
                  <a:srgbClr val="0000FF"/>
                </a:solidFill>
              </a:rPr>
              <a:t>address in Mem) % (# of blocks </a:t>
            </a:r>
            <a:r>
              <a:rPr lang="en-US" sz="2800" b="1" dirty="0">
                <a:solidFill>
                  <a:srgbClr val="0000FF"/>
                </a:solidFill>
              </a:rPr>
              <a:t>in </a:t>
            </a:r>
            <a:r>
              <a:rPr lang="en-US" sz="2800" b="1" dirty="0" smtClean="0">
                <a:solidFill>
                  <a:srgbClr val="0000FF"/>
                </a:solidFill>
              </a:rPr>
              <a:t>cache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  <a:endParaRPr lang="he-IL" sz="28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2978940"/>
            <a:ext cx="7875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Modulo is </a:t>
            </a:r>
            <a:r>
              <a:rPr lang="en-US" sz="2400" dirty="0"/>
              <a:t>computed </a:t>
            </a:r>
            <a:r>
              <a:rPr lang="en-US" sz="2400" dirty="0" smtClean="0"/>
              <a:t>by </a:t>
            </a:r>
            <a:r>
              <a:rPr lang="en-US" sz="2400" dirty="0"/>
              <a:t>using </a:t>
            </a:r>
            <a:r>
              <a:rPr lang="en-US" sz="2400" dirty="0" smtClean="0"/>
              <a:t> </a:t>
            </a:r>
            <a:r>
              <a:rPr lang="en-US" sz="2400" b="1" dirty="0" smtClean="0"/>
              <a:t>log</a:t>
            </a:r>
            <a:r>
              <a:rPr lang="en-US" sz="2800" b="1" baseline="-25000" dirty="0" smtClean="0"/>
              <a:t>2</a:t>
            </a:r>
            <a:r>
              <a:rPr lang="en-US" sz="2400" b="1" dirty="0" smtClean="0"/>
              <a:t>(cache size </a:t>
            </a:r>
            <a:r>
              <a:rPr lang="en-US" sz="2400" b="1" dirty="0"/>
              <a:t>in blocks) </a:t>
            </a:r>
            <a:r>
              <a:rPr lang="en-US" sz="2400" dirty="0" smtClean="0"/>
              <a:t>LSBs of </a:t>
            </a:r>
            <a:r>
              <a:rPr lang="en-US" sz="2400" dirty="0"/>
              <a:t>the </a:t>
            </a:r>
            <a:r>
              <a:rPr lang="en-US" sz="2400" dirty="0" smtClean="0"/>
              <a:t>address.</a:t>
            </a:r>
            <a:endParaRPr lang="he-IL" sz="2400" dirty="0"/>
          </a:p>
        </p:txBody>
      </p:sp>
      <p:sp>
        <p:nvSpPr>
          <p:cNvPr id="9" name="Rectangle 8"/>
          <p:cNvSpPr/>
          <p:nvPr/>
        </p:nvSpPr>
        <p:spPr>
          <a:xfrm>
            <a:off x="611560" y="3879060"/>
            <a:ext cx="7875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cache </a:t>
            </a:r>
            <a:r>
              <a:rPr lang="en-US" sz="2400" dirty="0" smtClean="0"/>
              <a:t>is accessed </a:t>
            </a:r>
            <a:r>
              <a:rPr lang="en-US" sz="2400" dirty="0"/>
              <a:t>directly </a:t>
            </a:r>
            <a:r>
              <a:rPr lang="en-US" sz="2400" dirty="0" smtClean="0"/>
              <a:t>with the LSBs of the requested memory address.</a:t>
            </a:r>
            <a:endParaRPr lang="he-IL" sz="2400" dirty="0"/>
          </a:p>
        </p:txBody>
      </p:sp>
      <p:sp>
        <p:nvSpPr>
          <p:cNvPr id="10" name="Rectangle 9"/>
          <p:cNvSpPr/>
          <p:nvPr/>
        </p:nvSpPr>
        <p:spPr>
          <a:xfrm>
            <a:off x="611560" y="5298363"/>
            <a:ext cx="7875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0000FF"/>
                </a:solidFill>
              </a:rPr>
              <a:t>tag</a:t>
            </a:r>
            <a:r>
              <a:rPr lang="en-US" sz="2400" b="1" dirty="0" smtClean="0"/>
              <a:t> </a:t>
            </a:r>
            <a:r>
              <a:rPr lang="en-US" sz="2400" dirty="0" smtClean="0"/>
              <a:t>field </a:t>
            </a:r>
            <a:r>
              <a:rPr lang="en-US" sz="2400" dirty="0"/>
              <a:t>in a </a:t>
            </a:r>
            <a:r>
              <a:rPr lang="en-US" sz="2400" b="1" dirty="0">
                <a:solidFill>
                  <a:srgbClr val="0000FF"/>
                </a:solidFill>
              </a:rPr>
              <a:t>table</a:t>
            </a:r>
            <a:r>
              <a:rPr lang="en-US" sz="2400" dirty="0"/>
              <a:t> </a:t>
            </a:r>
            <a:r>
              <a:rPr lang="en-US" sz="2400" dirty="0" smtClean="0"/>
              <a:t>containing the MSBs to </a:t>
            </a:r>
            <a:r>
              <a:rPr lang="en-US" sz="2400" dirty="0"/>
              <a:t>identify whether the </a:t>
            </a:r>
            <a:r>
              <a:rPr lang="en-US" sz="2400" dirty="0" smtClean="0"/>
              <a:t>block </a:t>
            </a:r>
            <a:r>
              <a:rPr lang="en-US" sz="2400" dirty="0"/>
              <a:t>in the </a:t>
            </a:r>
            <a:r>
              <a:rPr lang="en-US" sz="2400" dirty="0" smtClean="0"/>
              <a:t>hierarchy corresponds</a:t>
            </a:r>
            <a:r>
              <a:rPr lang="en-US" sz="2400" dirty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a requested word.</a:t>
            </a:r>
            <a:endParaRPr lang="he-IL" sz="2400" dirty="0"/>
          </a:p>
        </p:txBody>
      </p:sp>
      <p:sp>
        <p:nvSpPr>
          <p:cNvPr id="11" name="Rectangle 10"/>
          <p:cNvSpPr/>
          <p:nvPr/>
        </p:nvSpPr>
        <p:spPr>
          <a:xfrm>
            <a:off x="611560" y="4779180"/>
            <a:ext cx="7875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Problem:</a:t>
            </a:r>
            <a:r>
              <a:rPr lang="en-US" sz="2400" dirty="0" smtClean="0"/>
              <a:t> this is a many-to-one mapping.</a:t>
            </a:r>
            <a:endParaRPr lang="he-IL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0" y="413665"/>
            <a:ext cx="7020780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782345" y="893022"/>
            <a:ext cx="6865545" cy="4553255"/>
            <a:chOff x="1782345" y="893022"/>
            <a:chExt cx="6865545" cy="4553255"/>
          </a:xfrm>
        </p:grpSpPr>
        <p:sp>
          <p:nvSpPr>
            <p:cNvPr id="3" name="Rounded Rectangle 2"/>
            <p:cNvSpPr/>
            <p:nvPr/>
          </p:nvSpPr>
          <p:spPr>
            <a:xfrm>
              <a:off x="1782345" y="5206670"/>
              <a:ext cx="321298" cy="239607"/>
            </a:xfrm>
            <a:prstGeom prst="roundRect">
              <a:avLst/>
            </a:pr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466120" y="5206631"/>
              <a:ext cx="321298" cy="239607"/>
            </a:xfrm>
            <a:prstGeom prst="roundRect">
              <a:avLst/>
            </a:pr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16803" y="5206631"/>
              <a:ext cx="321298" cy="239607"/>
            </a:xfrm>
            <a:prstGeom prst="roundRect">
              <a:avLst/>
            </a:pr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149779" y="5206631"/>
              <a:ext cx="321298" cy="239607"/>
            </a:xfrm>
            <a:prstGeom prst="roundRect">
              <a:avLst/>
            </a:pr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Rounded Rectangle 6"/>
            <p:cNvSpPr/>
            <p:nvPr/>
          </p:nvSpPr>
          <p:spPr>
            <a:xfrm rot="5400000">
              <a:off x="4193396" y="946043"/>
              <a:ext cx="335503" cy="229462"/>
            </a:xfrm>
            <a:prstGeom prst="roundRect">
              <a:avLst/>
            </a:pr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34256" y="1240378"/>
              <a:ext cx="3613634" cy="461665"/>
            </a:xfrm>
            <a:prstGeom prst="rect">
              <a:avLst/>
            </a:prstGeom>
            <a:solidFill>
              <a:srgbClr val="00B0F0">
                <a:alpha val="50196"/>
              </a:srgbClr>
            </a:solidFill>
          </p:spPr>
          <p:txBody>
            <a:bodyPr wrap="square" rtlCol="1">
              <a:spAutoFit/>
            </a:bodyPr>
            <a:lstStyle/>
            <a:p>
              <a:r>
                <a:rPr lang="en-US" sz="2400" dirty="0" smtClean="0"/>
                <a:t>Mem address mod 8 = 101</a:t>
              </a:r>
              <a:endParaRPr lang="he-IL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41633" y="893022"/>
            <a:ext cx="7696530" cy="4553216"/>
            <a:chOff x="941633" y="893022"/>
            <a:chExt cx="7696530" cy="4553216"/>
          </a:xfrm>
        </p:grpSpPr>
        <p:sp>
          <p:nvSpPr>
            <p:cNvPr id="8" name="Rounded Rectangle 7"/>
            <p:cNvSpPr/>
            <p:nvPr/>
          </p:nvSpPr>
          <p:spPr>
            <a:xfrm>
              <a:off x="941633" y="5206631"/>
              <a:ext cx="321298" cy="239607"/>
            </a:xfrm>
            <a:prstGeom prst="roundRect">
              <a:avLst/>
            </a:prstGeom>
            <a:solidFill>
              <a:schemeClr val="bg1">
                <a:lumMod val="6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04912" y="5206631"/>
              <a:ext cx="321298" cy="239607"/>
            </a:xfrm>
            <a:prstGeom prst="roundRect">
              <a:avLst/>
            </a:prstGeom>
            <a:solidFill>
              <a:schemeClr val="bg1">
                <a:lumMod val="6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299574" y="5206631"/>
              <a:ext cx="321298" cy="239607"/>
            </a:xfrm>
            <a:prstGeom prst="roundRect">
              <a:avLst/>
            </a:prstGeom>
            <a:solidFill>
              <a:schemeClr val="bg1">
                <a:lumMod val="6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970110" y="5206631"/>
              <a:ext cx="321298" cy="239607"/>
            </a:xfrm>
            <a:prstGeom prst="roundRect">
              <a:avLst/>
            </a:prstGeom>
            <a:solidFill>
              <a:schemeClr val="bg1">
                <a:lumMod val="6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Rounded Rectangle 11"/>
            <p:cNvSpPr/>
            <p:nvPr/>
          </p:nvSpPr>
          <p:spPr>
            <a:xfrm rot="5400000">
              <a:off x="3367236" y="946043"/>
              <a:ext cx="335503" cy="229462"/>
            </a:xfrm>
            <a:prstGeom prst="roundRect">
              <a:avLst/>
            </a:prstGeom>
            <a:solidFill>
              <a:schemeClr val="bg1">
                <a:lumMod val="6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34256" y="1697577"/>
              <a:ext cx="3603907" cy="461665"/>
            </a:xfrm>
            <a:prstGeom prst="rect">
              <a:avLst/>
            </a:prstGeom>
            <a:solidFill>
              <a:schemeClr val="bg1">
                <a:lumMod val="65000"/>
                <a:alpha val="50196"/>
              </a:schemeClr>
            </a:solidFill>
          </p:spPr>
          <p:txBody>
            <a:bodyPr wrap="square" rtlCol="1">
              <a:spAutoFit/>
            </a:bodyPr>
            <a:lstStyle/>
            <a:p>
              <a:r>
                <a:rPr lang="en-US" sz="2400" dirty="0" smtClean="0"/>
                <a:t>Mem address mod 8</a:t>
              </a:r>
              <a:r>
                <a:rPr lang="en-US" sz="2400" baseline="-25000" dirty="0" smtClean="0"/>
                <a:t> </a:t>
              </a:r>
              <a:r>
                <a:rPr lang="en-US" sz="2400" dirty="0" smtClean="0"/>
                <a:t>= 001</a:t>
              </a:r>
              <a:endParaRPr lang="he-IL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6590" y="2161262"/>
            <a:ext cx="6105693" cy="3289400"/>
            <a:chOff x="706590" y="2161262"/>
            <a:chExt cx="6105693" cy="3289400"/>
          </a:xfrm>
        </p:grpSpPr>
        <p:sp>
          <p:nvSpPr>
            <p:cNvPr id="16" name="Rounded Rectangle 15"/>
            <p:cNvSpPr/>
            <p:nvPr/>
          </p:nvSpPr>
          <p:spPr>
            <a:xfrm>
              <a:off x="706590" y="5207360"/>
              <a:ext cx="231288" cy="239607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554427" y="5211055"/>
              <a:ext cx="225025" cy="239607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368476" y="5210988"/>
              <a:ext cx="231288" cy="239607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238087" y="5211054"/>
              <a:ext cx="225025" cy="239607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066648" y="5203731"/>
              <a:ext cx="231288" cy="239607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921743" y="5207426"/>
              <a:ext cx="225025" cy="239607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35792" y="5207359"/>
              <a:ext cx="231288" cy="239607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587258" y="5211054"/>
              <a:ext cx="225025" cy="239607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39655" y="2161262"/>
              <a:ext cx="612465" cy="46166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</p:spPr>
          <p:txBody>
            <a:bodyPr wrap="square" rtlCol="1">
              <a:spAutoFit/>
            </a:bodyPr>
            <a:lstStyle/>
            <a:p>
              <a:r>
                <a:rPr lang="en-US" sz="2400" dirty="0" smtClean="0"/>
                <a:t>tag</a:t>
              </a:r>
              <a:endParaRPr lang="he-IL" sz="2400" dirty="0"/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0" y="411455"/>
            <a:ext cx="7813192" cy="598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42029" y="1163068"/>
                <a:ext cx="3420463" cy="1815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 smtClean="0"/>
                  <a:t>Mapping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32</m:t>
                        </m:r>
                      </m:sup>
                    </m:sSup>
                  </m:oMath>
                </a14:m>
                <a:r>
                  <a:rPr lang="en-US" sz="2800" dirty="0" smtClean="0"/>
                  <a:t> bytes main memory to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words direct </a:t>
                </a:r>
                <a:r>
                  <a:rPr lang="en-US" sz="2800" dirty="0" smtClean="0"/>
                  <a:t>mapped cache.</a:t>
                </a:r>
                <a:endParaRPr lang="he-IL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29" y="1163068"/>
                <a:ext cx="3420463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3565" t="-3020" r="-3743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25293" y="781341"/>
            <a:ext cx="768485" cy="2078591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ounded Rectangle 4"/>
          <p:cNvSpPr/>
          <p:nvPr/>
        </p:nvSpPr>
        <p:spPr>
          <a:xfrm>
            <a:off x="473413" y="3307290"/>
            <a:ext cx="768485" cy="2675221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9039" y="818710"/>
            <a:ext cx="80934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Some </a:t>
            </a:r>
            <a:r>
              <a:rPr lang="en-US" sz="2800" dirty="0"/>
              <a:t>of the cache entries may still be </a:t>
            </a:r>
            <a:r>
              <a:rPr lang="en-US" sz="2800" dirty="0" smtClean="0"/>
              <a:t>empty.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We need to </a:t>
            </a:r>
            <a:r>
              <a:rPr lang="en-US" sz="2800" dirty="0"/>
              <a:t>know that the tag should be ignored for such entries.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We </a:t>
            </a:r>
            <a:r>
              <a:rPr lang="en-US" sz="2800" dirty="0"/>
              <a:t>add a </a:t>
            </a:r>
            <a:r>
              <a:rPr lang="en-US" sz="2800" b="1" dirty="0">
                <a:solidFill>
                  <a:srgbClr val="0000FF"/>
                </a:solidFill>
              </a:rPr>
              <a:t>valid bit </a:t>
            </a:r>
            <a:r>
              <a:rPr lang="en-US" sz="2800" dirty="0"/>
              <a:t>to indicate whether an entry contains a valid address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5" y="759877"/>
            <a:ext cx="7454749" cy="261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24" y="3458183"/>
            <a:ext cx="4512626" cy="263584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35" y="3520238"/>
            <a:ext cx="4538713" cy="267474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90" y="3579780"/>
            <a:ext cx="4601364" cy="2684833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65" y="3647984"/>
            <a:ext cx="4665863" cy="271390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76" y="3703946"/>
            <a:ext cx="4670472" cy="274530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22" y="3763027"/>
            <a:ext cx="4680520" cy="273245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7827" y="1320595"/>
            <a:ext cx="7448535" cy="2743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837920" y="1586007"/>
            <a:ext cx="7444292" cy="258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839708" y="1856745"/>
            <a:ext cx="7444292" cy="258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837720" y="2098215"/>
            <a:ext cx="7444292" cy="258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841670" y="2339685"/>
            <a:ext cx="7444292" cy="258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837720" y="2585131"/>
            <a:ext cx="7444292" cy="258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841670" y="2826601"/>
            <a:ext cx="7444292" cy="258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839682" y="3068071"/>
            <a:ext cx="7444292" cy="258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Rectangle 2"/>
          <p:cNvSpPr/>
          <p:nvPr/>
        </p:nvSpPr>
        <p:spPr>
          <a:xfrm>
            <a:off x="2267919" y="159940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Cache Access Sequence</a:t>
            </a:r>
            <a:endParaRPr lang="he-IL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548680"/>
            <a:ext cx="5622304" cy="558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47175" y="1135772"/>
            <a:ext cx="2681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/>
              <a:t>Referenced </a:t>
            </a:r>
            <a:r>
              <a:rPr lang="en-US" sz="2400" dirty="0"/>
              <a:t>address is divided </a:t>
            </a:r>
            <a:r>
              <a:rPr lang="en-US" sz="2400" dirty="0" smtClean="0"/>
              <a:t>into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579270" y="1325910"/>
            <a:ext cx="5240169" cy="1991266"/>
            <a:chOff x="3579270" y="1325910"/>
            <a:chExt cx="5240169" cy="1991266"/>
          </a:xfrm>
        </p:grpSpPr>
        <p:sp>
          <p:nvSpPr>
            <p:cNvPr id="6" name="Oval 5"/>
            <p:cNvSpPr/>
            <p:nvPr/>
          </p:nvSpPr>
          <p:spPr>
            <a:xfrm>
              <a:off x="3579270" y="1325910"/>
              <a:ext cx="495055" cy="495055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37650" y="2116847"/>
              <a:ext cx="2681789" cy="1200329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</p:spPr>
          <p:txBody>
            <a:bodyPr wrap="square">
              <a:spAutoFit/>
            </a:bodyPr>
            <a:lstStyle/>
            <a:p>
              <a:pPr marL="342900" indent="-342900" algn="just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2400" dirty="0" smtClean="0"/>
                <a:t>a </a:t>
              </a:r>
              <a:r>
                <a:rPr lang="en-US" sz="2400" dirty="0"/>
                <a:t>cache index, </a:t>
              </a:r>
              <a:r>
                <a:rPr lang="en-US" sz="2400" dirty="0" smtClean="0"/>
                <a:t>used </a:t>
              </a:r>
              <a:r>
                <a:rPr lang="en-US" sz="2400" dirty="0"/>
                <a:t>to select the </a:t>
              </a:r>
              <a:r>
                <a:rPr lang="en-US" sz="2400" dirty="0" smtClean="0"/>
                <a:t>block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91045" y="1339720"/>
            <a:ext cx="6247444" cy="4001994"/>
            <a:chOff x="2591045" y="1339720"/>
            <a:chExt cx="6247444" cy="4001994"/>
          </a:xfrm>
        </p:grpSpPr>
        <p:sp>
          <p:nvSpPr>
            <p:cNvPr id="11" name="Oval 10"/>
            <p:cNvSpPr/>
            <p:nvPr/>
          </p:nvSpPr>
          <p:spPr>
            <a:xfrm>
              <a:off x="2591045" y="1339720"/>
              <a:ext cx="495055" cy="49505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56700" y="3402722"/>
              <a:ext cx="2681789" cy="1938992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</p:spPr>
          <p:txBody>
            <a:bodyPr wrap="square">
              <a:spAutoFit/>
            </a:bodyPr>
            <a:lstStyle/>
            <a:p>
              <a:pPr marL="342900" indent="-342900" algn="just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2400" dirty="0" smtClean="0"/>
                <a:t>a </a:t>
              </a:r>
              <a:r>
                <a:rPr lang="en-US" sz="2400" dirty="0"/>
                <a:t>tag field, </a:t>
              </a:r>
              <a:r>
                <a:rPr lang="en-US" sz="2400" dirty="0" smtClean="0"/>
                <a:t>compared </a:t>
              </a:r>
              <a:r>
                <a:rPr lang="en-US" sz="2400" dirty="0"/>
                <a:t>with the value of the tag field of </a:t>
              </a:r>
              <a:r>
                <a:rPr lang="en-US" sz="2400" dirty="0" smtClean="0"/>
                <a:t>the cache</a:t>
              </a:r>
              <a:endParaRPr lang="he-I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893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Cache Size</a:t>
            </a:r>
            <a:endParaRPr lang="he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1549" y="1007719"/>
                <a:ext cx="7830871" cy="5306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/>
                  <a:t>The </a:t>
                </a:r>
                <a:r>
                  <a:rPr lang="en-US" sz="2400" dirty="0"/>
                  <a:t>cache includes both the storage for the data and </a:t>
                </a:r>
                <a:r>
                  <a:rPr lang="en-US" sz="2400" dirty="0" smtClean="0"/>
                  <a:t>the tags</a:t>
                </a:r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size of the block </a:t>
                </a:r>
                <a:r>
                  <a:rPr lang="en-US" sz="2400" dirty="0" smtClean="0"/>
                  <a:t>is normally several words.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400" dirty="0" smtClean="0"/>
                  <a:t>For 32-bit </a:t>
                </a:r>
                <a:r>
                  <a:rPr lang="en-US" sz="2400" dirty="0"/>
                  <a:t>byte address, a direct-mapped cache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/>
                  <a:t>blocks size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 smtClean="0"/>
                  <a:t> words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bytes) in a block, will </a:t>
                </a:r>
                <a:r>
                  <a:rPr lang="en-US" sz="2400" dirty="0"/>
                  <a:t>require a tag field </a:t>
                </a:r>
                <a:r>
                  <a:rPr lang="en-US" sz="2400" dirty="0" smtClean="0"/>
                  <a:t>which </a:t>
                </a:r>
                <a:r>
                  <a:rPr lang="en-US" sz="2400" dirty="0"/>
                  <a:t>size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32</m:t>
                    </m:r>
                    <m:r>
                      <a:rPr lang="en-US" sz="2400" i="1" dirty="0" smtClean="0">
                        <a:latin typeface="Cambria Math"/>
                      </a:rPr>
                      <m:t>−(</m:t>
                    </m:r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+</m:t>
                    </m:r>
                    <m:r>
                      <a:rPr lang="en-US" sz="2400" i="1" dirty="0" smtClean="0">
                        <a:latin typeface="Cambria Math"/>
                      </a:rPr>
                      <m:t>𝑚</m:t>
                    </m:r>
                    <m:r>
                      <a:rPr lang="en-US" sz="2400" i="1" dirty="0" smtClean="0">
                        <a:latin typeface="Cambria Math"/>
                      </a:rPr>
                      <m:t>+</m:t>
                    </m:r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bits.</a:t>
                </a:r>
                <a:endParaRPr lang="en-US" sz="24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total number of bits in </a:t>
                </a:r>
                <a:r>
                  <a:rPr lang="en-US" sz="2400" dirty="0" smtClean="0"/>
                  <a:t>a direct-mapped </a:t>
                </a:r>
                <a:r>
                  <a:rPr lang="en-US" sz="2400" dirty="0"/>
                  <a:t>cache is </a:t>
                </a:r>
                <a:r>
                  <a:rPr lang="en-US" sz="2400" dirty="0" smtClean="0"/>
                  <a:t>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x (block </a:t>
                </a:r>
                <a:r>
                  <a:rPr lang="en-US" sz="2400" dirty="0"/>
                  <a:t>size + tag size + valid field size</a:t>
                </a:r>
                <a:r>
                  <a:rPr lang="en-US" sz="2400" dirty="0" smtClean="0"/>
                  <a:t>).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400" dirty="0" smtClean="0"/>
                  <a:t>Since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block size </a:t>
                </a: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smtClean="0"/>
                  <a:t>32-bit words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bits), </a:t>
                </a:r>
                <a:r>
                  <a:rPr lang="en-US" sz="2400" dirty="0"/>
                  <a:t>and the address size is 32 bits, the number of bits </a:t>
                </a:r>
                <a:r>
                  <a:rPr lang="en-US" sz="2400" dirty="0" smtClean="0"/>
                  <a:t>in </a:t>
                </a:r>
                <a:r>
                  <a:rPr lang="pt-BR" sz="2400" dirty="0" smtClean="0"/>
                  <a:t>a </a:t>
                </a:r>
                <a:r>
                  <a:rPr lang="en-US" sz="2400" dirty="0"/>
                  <a:t>direct-mapped </a:t>
                </a:r>
                <a:r>
                  <a:rPr lang="pt-BR" sz="2400" dirty="0" smtClean="0"/>
                  <a:t>cache 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pt-BR" sz="240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pt-BR" sz="24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32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= </m:t>
                    </m:r>
                  </m:oMath>
                </a14:m>
                <a:endParaRPr lang="pt-BR" sz="2400" dirty="0" smtClean="0"/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31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pt-BR" sz="2400" dirty="0"/>
              </a:p>
              <a:p>
                <a:pPr algn="just"/>
                <a:r>
                  <a:rPr lang="en-US" sz="2400" dirty="0" smtClean="0"/>
                  <a:t>The convention </a:t>
                </a:r>
                <a:r>
                  <a:rPr lang="en-US" sz="2400" dirty="0"/>
                  <a:t>is to </a:t>
                </a:r>
                <a:r>
                  <a:rPr lang="en-US" sz="2400" dirty="0" smtClean="0"/>
                  <a:t>count </a:t>
                </a:r>
                <a:r>
                  <a:rPr lang="en-US" sz="2400" dirty="0"/>
                  <a:t>only the size of the data.</a:t>
                </a:r>
                <a:endParaRPr lang="he-IL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49" y="1007719"/>
                <a:ext cx="7830871" cy="5306261"/>
              </a:xfrm>
              <a:prstGeom prst="rect">
                <a:avLst/>
              </a:prstGeom>
              <a:blipFill rotWithShape="1">
                <a:blip r:embed="rId2"/>
                <a:stretch>
                  <a:fillRect l="-1246" t="-918" r="-1168" b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Principle of Locality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688"/>
            <a:ext cx="8229600" cy="503747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</a:rPr>
              <a:t>Temporal locality </a:t>
            </a:r>
            <a:r>
              <a:rPr lang="en-US" sz="2800" dirty="0"/>
              <a:t>(locality in time): If an item is </a:t>
            </a:r>
            <a:r>
              <a:rPr lang="en-US" sz="2800" dirty="0" smtClean="0"/>
              <a:t>referenced</a:t>
            </a:r>
            <a:r>
              <a:rPr lang="en-US" sz="2800" dirty="0"/>
              <a:t>, it will tend </a:t>
            </a:r>
            <a:r>
              <a:rPr lang="en-US" sz="2800" dirty="0" smtClean="0"/>
              <a:t>to be </a:t>
            </a:r>
            <a:r>
              <a:rPr lang="en-US" sz="2800" dirty="0"/>
              <a:t>referenced again soon</a:t>
            </a:r>
            <a:r>
              <a:rPr lang="en-US" sz="28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</a:rPr>
              <a:t>Spatial locality </a:t>
            </a:r>
            <a:r>
              <a:rPr lang="en-US" sz="2800" dirty="0"/>
              <a:t>(locality in space): If an item is referenced, items </a:t>
            </a:r>
            <a:r>
              <a:rPr lang="en-US" sz="2800" dirty="0" smtClean="0"/>
              <a:t>whose addresses </a:t>
            </a:r>
            <a:r>
              <a:rPr lang="en-US" sz="2800" dirty="0"/>
              <a:t>are close </a:t>
            </a:r>
            <a:r>
              <a:rPr lang="en-US" sz="2800" dirty="0" smtClean="0"/>
              <a:t>will </a:t>
            </a:r>
            <a:r>
              <a:rPr lang="en-US" sz="2800" dirty="0"/>
              <a:t>tend to be referenced soon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locality in programs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loops - temporal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instructions are usually accessed sequentially - spatial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Data access of array - spatial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2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545" y="707793"/>
            <a:ext cx="8145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Example</a:t>
            </a:r>
            <a:r>
              <a:rPr lang="en-US" sz="2400" dirty="0" smtClean="0"/>
              <a:t>: How </a:t>
            </a:r>
            <a:r>
              <a:rPr lang="en-US" sz="2400" dirty="0"/>
              <a:t>many total bits are required for a direct-mapped cache with 16 KB </a:t>
            </a:r>
            <a:r>
              <a:rPr lang="en-US" sz="2400" dirty="0" smtClean="0"/>
              <a:t>of data </a:t>
            </a:r>
            <a:r>
              <a:rPr lang="en-US" sz="2400" dirty="0"/>
              <a:t>and 4-word blocks, assuming a 32-bit address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76547" y="4578223"/>
            <a:ext cx="8145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For a 16 </a:t>
            </a:r>
            <a:r>
              <a:rPr lang="en-US" sz="2400" dirty="0"/>
              <a:t>KB </a:t>
            </a:r>
            <a:r>
              <a:rPr lang="en-US" sz="2400" dirty="0" smtClean="0"/>
              <a:t>cache it </a:t>
            </a:r>
            <a:r>
              <a:rPr lang="en-US" sz="2400" dirty="0"/>
              <a:t>is about 1.15 times as many as needed just for </a:t>
            </a:r>
            <a:r>
              <a:rPr lang="en-US" sz="2400" dirty="0" smtClean="0"/>
              <a:t>data storage.</a:t>
            </a:r>
            <a:endParaRPr lang="he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6544" y="1992031"/>
                <a:ext cx="8145905" cy="862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/>
                  <a:t>16 </a:t>
                </a:r>
                <a:r>
                  <a:rPr lang="en-US" sz="2400" dirty="0"/>
                  <a:t>KB is 4K words, which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2400" dirty="0" smtClean="0"/>
                  <a:t> words</a:t>
                </a:r>
                <a:r>
                  <a:rPr lang="en-US" sz="2400" dirty="0"/>
                  <a:t>, and, with a block size </a:t>
                </a:r>
                <a:r>
                  <a:rPr lang="en-US" sz="2400" dirty="0" smtClean="0"/>
                  <a:t>of 4 </a:t>
                </a:r>
                <a:r>
                  <a:rPr lang="en-US" sz="2400" dirty="0"/>
                  <a:t>words 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),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blocks.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4" y="1992031"/>
                <a:ext cx="8145905" cy="862608"/>
              </a:xfrm>
              <a:prstGeom prst="rect">
                <a:avLst/>
              </a:prstGeom>
              <a:blipFill rotWithShape="1">
                <a:blip r:embed="rId2"/>
                <a:stretch>
                  <a:fillRect l="-1123" t="-5674" r="-1198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76545" y="2913038"/>
            <a:ext cx="8145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Each block has 4 </a:t>
            </a:r>
            <a:r>
              <a:rPr lang="en-US" sz="2400" dirty="0" smtClean="0"/>
              <a:t>x </a:t>
            </a:r>
            <a:r>
              <a:rPr lang="en-US" sz="2400" dirty="0"/>
              <a:t>32 </a:t>
            </a:r>
            <a:r>
              <a:rPr lang="en-US" sz="2400" dirty="0" smtClean="0"/>
              <a:t>= </a:t>
            </a:r>
            <a:r>
              <a:rPr lang="en-US" sz="2400" dirty="0"/>
              <a:t>128 bits of </a:t>
            </a:r>
            <a:r>
              <a:rPr lang="en-US" sz="2400" dirty="0" smtClean="0"/>
              <a:t>data, </a:t>
            </a:r>
            <a:r>
              <a:rPr lang="en-US" sz="2400" dirty="0"/>
              <a:t>plus a </a:t>
            </a:r>
            <a:r>
              <a:rPr lang="en-US" sz="2400" dirty="0" smtClean="0"/>
              <a:t>tag of 32 </a:t>
            </a:r>
            <a:r>
              <a:rPr lang="pt-BR" sz="2400" dirty="0"/>
              <a:t>-</a:t>
            </a:r>
            <a:r>
              <a:rPr lang="en-US" sz="2400" dirty="0" smtClean="0"/>
              <a:t> </a:t>
            </a:r>
            <a:r>
              <a:rPr lang="en-US" sz="2400" dirty="0"/>
              <a:t>10 </a:t>
            </a:r>
            <a:r>
              <a:rPr lang="pt-BR" sz="2400" dirty="0"/>
              <a:t>-</a:t>
            </a:r>
            <a:r>
              <a:rPr lang="en-US" sz="2400" dirty="0" smtClean="0"/>
              <a:t> </a:t>
            </a:r>
            <a:r>
              <a:rPr lang="en-US" sz="2400" dirty="0"/>
              <a:t>2 </a:t>
            </a:r>
            <a:r>
              <a:rPr lang="pt-BR" sz="2400" dirty="0"/>
              <a:t>-</a:t>
            </a:r>
            <a:r>
              <a:rPr lang="en-US" sz="2400" dirty="0" smtClean="0"/>
              <a:t> </a:t>
            </a:r>
            <a:r>
              <a:rPr lang="en-US" sz="2400" dirty="0"/>
              <a:t>2 bits, plus a valid bit. </a:t>
            </a:r>
            <a:r>
              <a:rPr lang="en-US" sz="2400" dirty="0" smtClean="0"/>
              <a:t>The </a:t>
            </a:r>
            <a:r>
              <a:rPr lang="en-US" sz="2400" dirty="0"/>
              <a:t>total cache size </a:t>
            </a:r>
            <a:r>
              <a:rPr lang="en-US" sz="2400" dirty="0" smtClean="0"/>
              <a:t>is therefore</a:t>
            </a:r>
            <a:endParaRPr lang="he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6547" y="3936538"/>
                <a:ext cx="81459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baseline="30000" dirty="0" smtClean="0"/>
                  <a:t> </a:t>
                </a:r>
                <a:r>
                  <a:rPr lang="pt-BR" sz="2400" i="1" dirty="0"/>
                  <a:t> </a:t>
                </a:r>
                <a:r>
                  <a:rPr lang="pt-BR" sz="2400" dirty="0"/>
                  <a:t>x</a:t>
                </a:r>
                <a:r>
                  <a:rPr lang="pt-BR" sz="2400" i="1" dirty="0"/>
                  <a:t> </a:t>
                </a:r>
                <a:r>
                  <a:rPr lang="en-US" sz="2400" dirty="0" smtClean="0"/>
                  <a:t>(128 + (32 </a:t>
                </a:r>
                <a:r>
                  <a:rPr lang="pt-BR" sz="2400" dirty="0"/>
                  <a:t>-</a:t>
                </a:r>
                <a:r>
                  <a:rPr lang="en-US" sz="2400" dirty="0" smtClean="0"/>
                  <a:t> 10 </a:t>
                </a:r>
                <a:r>
                  <a:rPr lang="pt-BR" sz="2400" dirty="0"/>
                  <a:t>-</a:t>
                </a:r>
                <a:r>
                  <a:rPr lang="en-US" sz="2400" dirty="0" smtClean="0"/>
                  <a:t> 2 </a:t>
                </a:r>
                <a:r>
                  <a:rPr lang="pt-BR" sz="2400" dirty="0"/>
                  <a:t>-</a:t>
                </a:r>
                <a:r>
                  <a:rPr lang="en-US" sz="2400" dirty="0" smtClean="0"/>
                  <a:t> 2) + 1 ) = 147 Kbits = </a:t>
                </a:r>
                <a:r>
                  <a:rPr lang="en-US" sz="2400" dirty="0"/>
                  <a:t>18.4 KB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7" y="3936538"/>
                <a:ext cx="814590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5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1175" y="535207"/>
                <a:ext cx="8145905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400" b="1" dirty="0" smtClean="0">
                    <a:latin typeface="Calibri" panose="020F0502020204030204" pitchFamily="34" charset="0"/>
                  </a:rPr>
                  <a:t>Example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: Find the cache block location that byte 1200 in Mem maps to, in a 64-blocks </a:t>
                </a:r>
                <a:r>
                  <a:rPr lang="en-US" sz="2400" dirty="0">
                    <a:latin typeface="Calibri" panose="020F0502020204030204" pitchFamily="34" charset="0"/>
                  </a:rPr>
                  <a:t>cache with 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16-byte block size.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dirty="0" smtClean="0">
                          <a:latin typeface="Calibri" panose="020F0502020204030204" pitchFamily="34" charset="0"/>
                        </a:rPr>
                        <m:t>Cache</m:t>
                      </m:r>
                      <m:r>
                        <m:rPr>
                          <m:nor/>
                        </m:rPr>
                        <a:rPr lang="en-US" sz="2400" i="0" dirty="0" smtClean="0">
                          <a:latin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latin typeface="Calibri" panose="020F0502020204030204" pitchFamily="34" charset="0"/>
                        </a:rPr>
                        <m:t>block</m:t>
                      </m:r>
                      <m:r>
                        <m:rPr>
                          <m:nor/>
                        </m:rPr>
                        <a:rPr lang="en-US" sz="2400" i="0" dirty="0" smtClean="0">
                          <a:latin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latin typeface="Calibri" panose="020F0502020204030204" pitchFamily="34" charset="0"/>
                        </a:rPr>
                        <m:t>locations</m:t>
                      </m:r>
                      <m:r>
                        <m:rPr>
                          <m:nor/>
                        </m:rPr>
                        <a:rPr lang="en-US" sz="2400" i="0" dirty="0" smtClean="0">
                          <a:latin typeface="Calibri" panose="020F0502020204030204" pitchFamily="34" charset="0"/>
                        </a:rPr>
                        <m:t> =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Mem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block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address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i="0" dirty="0" smtClean="0">
                          <a:latin typeface="Calibri" panose="020F0502020204030204" pitchFamily="34" charset="0"/>
                          <a:ea typeface="Cambria Math"/>
                        </a:rPr>
                        <m:t>%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libri" panose="020F0502020204030204" pitchFamily="34" charset="0"/>
                              <a:ea typeface="Cambria Math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blocks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cache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75" y="535207"/>
                <a:ext cx="8145905" cy="1723549"/>
              </a:xfrm>
              <a:prstGeom prst="rect">
                <a:avLst/>
              </a:prstGeom>
              <a:blipFill rotWithShape="1">
                <a:blip r:embed="rId2"/>
                <a:stretch>
                  <a:fillRect l="-1198" t="-2827"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6545" y="5568333"/>
                <a:ext cx="81459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It maps </a:t>
                </a:r>
                <a:r>
                  <a:rPr lang="en-US" sz="2400" dirty="0"/>
                  <a:t>to cache block number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75</m:t>
                        </m:r>
                        <m:r>
                          <a:rPr lang="en-US" sz="2400" i="1" dirty="0">
                            <a:latin typeface="Cambria Math"/>
                          </a:rPr>
                          <m:t> % </m:t>
                        </m:r>
                        <m:r>
                          <a:rPr lang="en-US" sz="2400" i="1" dirty="0">
                            <a:latin typeface="Cambria Math"/>
                          </a:rPr>
                          <m:t>64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11</m:t>
                    </m:r>
                  </m:oMath>
                </a14:m>
                <a:r>
                  <a:rPr lang="en-US" sz="2400" dirty="0" smtClean="0"/>
                  <a:t>, containing all bytes addresses </a:t>
                </a:r>
                <a:r>
                  <a:rPr lang="en-US" sz="2400" dirty="0"/>
                  <a:t>between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1200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1215</m:t>
                    </m:r>
                  </m:oMath>
                </a14:m>
                <a:r>
                  <a:rPr lang="en-US" sz="2400" dirty="0"/>
                  <a:t>.</a:t>
                </a:r>
                <a:endParaRPr lang="he-IL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5" y="5568333"/>
                <a:ext cx="8145905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23" t="-5839" r="-674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1175" y="3259858"/>
                <a:ext cx="8145905" cy="2229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400" dirty="0" smtClean="0"/>
                  <a:t>Block address contains all the bytes in range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dirty="0" smtClean="0"/>
                        <m:t>F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rom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: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40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 dirty="0"/>
                                <m:t>Mem</m:t>
                              </m:r>
                              <m:r>
                                <m:rPr>
                                  <m:nor/>
                                </m:rPr>
                                <a:rPr lang="en-US" sz="2400" i="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byte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address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bytes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per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block</m:t>
                              </m:r>
                            </m:den>
                          </m:f>
                        </m:e>
                      </m:d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ea typeface="Cambria Math"/>
                        </a:rPr>
                        <m:t>bytes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ea typeface="Cambria Math"/>
                        </a:rPr>
                        <m:t>per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ea typeface="Cambria Math"/>
                        </a:rPr>
                        <m:t>block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ea typeface="Cambria Math"/>
                        </a:rPr>
                        <m:t>75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16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1200</m:t>
                      </m:r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/>
                        </a:rPr>
                        <m:t>To</m:t>
                      </m:r>
                      <m:r>
                        <a:rPr lang="en-US" sz="2400" i="0" dirty="0" smtClean="0">
                          <a:latin typeface="Cambria Math"/>
                        </a:rPr>
                        <m:t>: 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4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Mem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byte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address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bytes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per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block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400" dirty="0">
                          <a:ea typeface="Cambria Math"/>
                        </a:rPr>
                        <m:t>bytes</m:t>
                      </m:r>
                      <m:r>
                        <m:rPr>
                          <m:nor/>
                        </m:rPr>
                        <a:rPr lang="en-US" sz="2400" dirty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ea typeface="Cambria Math"/>
                        </a:rPr>
                        <m:t>per</m:t>
                      </m:r>
                      <m:r>
                        <m:rPr>
                          <m:nor/>
                        </m:rPr>
                        <a:rPr lang="en-US" sz="2400" dirty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ea typeface="Cambria Math"/>
                        </a:rPr>
                        <m:t>block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ea typeface="Cambria Math"/>
                        </a:rPr>
                        <m:t>1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dirty="0">
                          <a:ea typeface="Cambria Math"/>
                        </a:rPr>
                        <m:t>7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ea typeface="Cambria Math"/>
                        </a:rPr>
                        <m:t>6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16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1215</m:t>
                      </m:r>
                    </m:oMath>
                  </m:oMathPara>
                </a14:m>
                <a:endParaRPr lang="en-US" sz="2400" dirty="0">
                  <a:ea typeface="Cambria Math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75" y="3259858"/>
                <a:ext cx="8145905" cy="2229713"/>
              </a:xfrm>
              <a:prstGeom prst="rect">
                <a:avLst/>
              </a:prstGeom>
              <a:blipFill rotWithShape="1">
                <a:blip r:embed="rId4"/>
                <a:stretch>
                  <a:fillRect l="-1198" t="-2459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1175" y="2237730"/>
                <a:ext cx="8145905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dirty="0" smtClean="0"/>
                        <m:t>Mem</m:t>
                      </m:r>
                      <m:r>
                        <m:rPr>
                          <m:nor/>
                        </m:rPr>
                        <a:rPr lang="en-US" sz="240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i="0" dirty="0" smtClean="0"/>
                        <m:t>block</m:t>
                      </m:r>
                      <m:r>
                        <m:rPr>
                          <m:nor/>
                        </m:rPr>
                        <a:rPr lang="en-US" sz="240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i="0" dirty="0" smtClean="0"/>
                        <m:t>address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40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 dirty="0"/>
                                <m:t>Mem</m:t>
                              </m:r>
                              <m:r>
                                <m:rPr>
                                  <m:nor/>
                                </m:rPr>
                                <a:rPr lang="en-US" sz="2400" i="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byte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address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bytes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per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block</m:t>
                              </m:r>
                            </m:den>
                          </m:f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 smtClean="0"/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1200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75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75" y="2237730"/>
                <a:ext cx="8145905" cy="11387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1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Block Size Implications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5037424"/>
          </a:xfrm>
        </p:spPr>
        <p:txBody>
          <a:bodyPr>
            <a:normAutofit/>
          </a:bodyPr>
          <a:lstStyle/>
          <a:p>
            <a:pPr algn="just"/>
            <a:r>
              <a:rPr lang="en-US" sz="3000" dirty="0"/>
              <a:t>Larger blocks exploit spatial locality to lower miss </a:t>
            </a:r>
            <a:r>
              <a:rPr lang="en-US" sz="3000" dirty="0" smtClean="0"/>
              <a:t>rates.</a:t>
            </a:r>
          </a:p>
          <a:p>
            <a:pPr algn="just"/>
            <a:r>
              <a:rPr lang="en-US" sz="3000" dirty="0" smtClean="0"/>
              <a:t>Block increase will eventually increase miss rate</a:t>
            </a:r>
          </a:p>
          <a:p>
            <a:pPr algn="just"/>
            <a:r>
              <a:rPr lang="en-US" sz="2800" dirty="0"/>
              <a:t>Spatial locality among the words in a block decreases with a very large block</a:t>
            </a:r>
            <a:r>
              <a:rPr lang="en-US" sz="2800" dirty="0" smtClean="0"/>
              <a:t>.</a:t>
            </a:r>
            <a:endParaRPr lang="en-US" sz="3000" dirty="0"/>
          </a:p>
          <a:p>
            <a:pPr lvl="1" algn="just"/>
            <a:r>
              <a:rPr lang="en-US" sz="2400" dirty="0" smtClean="0"/>
              <a:t>The </a:t>
            </a:r>
            <a:r>
              <a:rPr lang="en-US" sz="2400" dirty="0"/>
              <a:t>number of blocks </a:t>
            </a:r>
            <a:r>
              <a:rPr lang="en-US" sz="2400" dirty="0" smtClean="0"/>
              <a:t>held </a:t>
            </a:r>
            <a:r>
              <a:rPr lang="en-US" sz="2400" dirty="0"/>
              <a:t>in the cache will become </a:t>
            </a:r>
            <a:r>
              <a:rPr lang="en-US" sz="2400" dirty="0" smtClean="0"/>
              <a:t>small.</a:t>
            </a:r>
          </a:p>
          <a:p>
            <a:pPr lvl="1" algn="just"/>
            <a:r>
              <a:rPr lang="en-US" sz="2400" dirty="0" smtClean="0"/>
              <a:t>There will </a:t>
            </a:r>
            <a:r>
              <a:rPr lang="en-US" sz="2400" dirty="0"/>
              <a:t>be a </a:t>
            </a:r>
            <a:r>
              <a:rPr lang="en-US" sz="2400" dirty="0" smtClean="0"/>
              <a:t>big competition </a:t>
            </a:r>
            <a:r>
              <a:rPr lang="en-US" sz="2400" dirty="0"/>
              <a:t>for </a:t>
            </a:r>
            <a:r>
              <a:rPr lang="en-US" sz="2400" dirty="0" smtClean="0"/>
              <a:t>these blocks.</a:t>
            </a:r>
          </a:p>
          <a:p>
            <a:pPr lvl="1" algn="just"/>
            <a:r>
              <a:rPr lang="en-US" sz="2400" dirty="0" smtClean="0"/>
              <a:t>A block </a:t>
            </a:r>
            <a:r>
              <a:rPr lang="en-US" sz="2400" dirty="0"/>
              <a:t>will </a:t>
            </a:r>
            <a:r>
              <a:rPr lang="en-US" sz="2400" dirty="0" smtClean="0"/>
              <a:t>be thrown out </a:t>
            </a:r>
            <a:r>
              <a:rPr lang="en-US" sz="2400" dirty="0"/>
              <a:t>of the cache before </a:t>
            </a:r>
            <a:r>
              <a:rPr lang="en-US" sz="2400" dirty="0" smtClean="0"/>
              <a:t>most </a:t>
            </a:r>
            <a:r>
              <a:rPr lang="en-US" sz="2400" dirty="0"/>
              <a:t>of its words are </a:t>
            </a:r>
            <a:r>
              <a:rPr lang="en-US" sz="2400" dirty="0" smtClean="0"/>
              <a:t>accessed.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4" y="1231099"/>
            <a:ext cx="8194866" cy="46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6785" y="728700"/>
            <a:ext cx="3999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Miss rate versus block size</a:t>
            </a:r>
            <a:endParaRPr lang="he-IL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59" y="628812"/>
            <a:ext cx="778586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A more </a:t>
            </a:r>
            <a:r>
              <a:rPr lang="en-US" sz="2800" dirty="0" smtClean="0"/>
              <a:t>serious issue in block </a:t>
            </a:r>
            <a:r>
              <a:rPr lang="en-US" sz="2800" dirty="0"/>
              <a:t>size </a:t>
            </a:r>
            <a:r>
              <a:rPr lang="en-US" sz="2800" dirty="0" smtClean="0"/>
              <a:t>increase is the increase of miss cost.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Determined </a:t>
            </a:r>
            <a:r>
              <a:rPr lang="en-US" sz="2400" dirty="0"/>
              <a:t>by the time required </a:t>
            </a:r>
            <a:r>
              <a:rPr lang="en-US" sz="2400" dirty="0" smtClean="0"/>
              <a:t>to fetch </a:t>
            </a:r>
            <a:r>
              <a:rPr lang="en-US" sz="2400" dirty="0"/>
              <a:t>the block </a:t>
            </a:r>
            <a:r>
              <a:rPr lang="en-US" sz="2400" dirty="0" smtClean="0"/>
              <a:t>and </a:t>
            </a:r>
            <a:r>
              <a:rPr lang="en-US" sz="2400" dirty="0"/>
              <a:t>load it into </a:t>
            </a:r>
            <a:r>
              <a:rPr lang="en-US" sz="2400" dirty="0" smtClean="0"/>
              <a:t>the cache</a:t>
            </a:r>
            <a:r>
              <a:rPr lang="en-US" sz="2400" dirty="0"/>
              <a:t>. </a:t>
            </a:r>
            <a:endParaRPr lang="en-US" dirty="0"/>
          </a:p>
          <a:p>
            <a:pPr algn="just"/>
            <a:r>
              <a:rPr lang="en-US" sz="2800" dirty="0" smtClean="0"/>
              <a:t>Fetch time has </a:t>
            </a:r>
            <a:r>
              <a:rPr lang="en-US" sz="2800" dirty="0"/>
              <a:t>two </a:t>
            </a:r>
            <a:r>
              <a:rPr lang="en-US" sz="2800" dirty="0" smtClean="0"/>
              <a:t>parts: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latency to the first </a:t>
            </a:r>
            <a:r>
              <a:rPr lang="en-US" sz="2400" dirty="0" smtClean="0"/>
              <a:t>word, and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transfer time for the rest of the </a:t>
            </a:r>
            <a:r>
              <a:rPr lang="en-US" sz="2400" dirty="0" smtClean="0"/>
              <a:t>block.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Transfer time (miss penalty) increases </a:t>
            </a:r>
            <a:r>
              <a:rPr lang="en-US" sz="2800" dirty="0"/>
              <a:t>as the </a:t>
            </a:r>
            <a:r>
              <a:rPr lang="en-US" sz="2800" dirty="0" smtClean="0"/>
              <a:t>block size </a:t>
            </a:r>
            <a:r>
              <a:rPr lang="en-US" sz="2800" dirty="0"/>
              <a:t>grows.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increase in the miss penalty </a:t>
            </a:r>
            <a:r>
              <a:rPr lang="en-US" sz="2800" dirty="0" smtClean="0"/>
              <a:t>overwhelms the </a:t>
            </a:r>
            <a:r>
              <a:rPr lang="en-US" sz="2800" dirty="0"/>
              <a:t>decrease in the miss rate for large blocks, </a:t>
            </a:r>
            <a:r>
              <a:rPr lang="en-US" sz="2800" dirty="0" smtClean="0"/>
              <a:t>thus</a:t>
            </a:r>
            <a:r>
              <a:rPr lang="en-US" sz="2800" dirty="0"/>
              <a:t> </a:t>
            </a:r>
            <a:r>
              <a:rPr lang="en-US" sz="2800" dirty="0" smtClean="0"/>
              <a:t>decreasing cache performance.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3685"/>
            <a:ext cx="8229600" cy="553247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Shortening transfer </a:t>
            </a:r>
            <a:r>
              <a:rPr lang="en-US" sz="2800" dirty="0"/>
              <a:t>time </a:t>
            </a:r>
            <a:r>
              <a:rPr lang="en-US" sz="2800" dirty="0" smtClean="0"/>
              <a:t>is possible by </a:t>
            </a:r>
            <a:r>
              <a:rPr lang="en-US" sz="2800" b="1" dirty="0" smtClean="0">
                <a:solidFill>
                  <a:srgbClr val="0000FF"/>
                </a:solidFill>
              </a:rPr>
              <a:t>early restart</a:t>
            </a:r>
            <a:r>
              <a:rPr lang="en-US" sz="2800" dirty="0" smtClean="0"/>
              <a:t>,</a:t>
            </a:r>
            <a:r>
              <a:rPr lang="en-US" sz="2800" b="1" dirty="0" smtClean="0"/>
              <a:t> </a:t>
            </a:r>
            <a:r>
              <a:rPr lang="en-US" sz="2800" dirty="0" smtClean="0"/>
              <a:t>resuming </a:t>
            </a:r>
            <a:r>
              <a:rPr lang="en-US" sz="2800" dirty="0"/>
              <a:t>execution </a:t>
            </a:r>
            <a:r>
              <a:rPr lang="en-US" sz="2800" dirty="0" smtClean="0"/>
              <a:t>once the word is returned.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Useful for instruction, that </a:t>
            </a:r>
            <a:r>
              <a:rPr lang="en-US" sz="2400" dirty="0"/>
              <a:t>are largely </a:t>
            </a:r>
            <a:r>
              <a:rPr lang="en-US" sz="2400" dirty="0" smtClean="0"/>
              <a:t>sequential.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Requires that the memory delivers </a:t>
            </a:r>
            <a:r>
              <a:rPr lang="en-US" sz="2400" dirty="0"/>
              <a:t>a word </a:t>
            </a:r>
            <a:r>
              <a:rPr lang="en-US" sz="2400" dirty="0" smtClean="0"/>
              <a:t>per cycle.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Less </a:t>
            </a:r>
            <a:r>
              <a:rPr lang="en-US" sz="2400" dirty="0"/>
              <a:t>effective for data </a:t>
            </a:r>
            <a:r>
              <a:rPr lang="en-US" sz="2400" dirty="0" smtClean="0"/>
              <a:t>caches. High probability that a word from different block will be requested soon.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If </a:t>
            </a:r>
            <a:r>
              <a:rPr lang="en-US" sz="2400" dirty="0"/>
              <a:t>the processor cannot access </a:t>
            </a:r>
            <a:r>
              <a:rPr lang="en-US" sz="2400" dirty="0" smtClean="0"/>
              <a:t>the data </a:t>
            </a:r>
            <a:r>
              <a:rPr lang="en-US" sz="2400" dirty="0"/>
              <a:t>cache because a transfer is ongoing, </a:t>
            </a:r>
            <a:r>
              <a:rPr lang="en-US" sz="2400" dirty="0" smtClean="0"/>
              <a:t>it </a:t>
            </a:r>
            <a:r>
              <a:rPr lang="en-US" sz="2400" dirty="0"/>
              <a:t>must stall</a:t>
            </a:r>
            <a:r>
              <a:rPr lang="en-US" sz="24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Requested word first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starting with the address </a:t>
            </a:r>
            <a:r>
              <a:rPr lang="en-US" sz="2400" dirty="0" smtClean="0"/>
              <a:t>of the </a:t>
            </a:r>
            <a:r>
              <a:rPr lang="en-US" sz="2400" dirty="0"/>
              <a:t>requested word and </a:t>
            </a:r>
            <a:r>
              <a:rPr lang="en-US" sz="2400" b="1" dirty="0" smtClean="0">
                <a:solidFill>
                  <a:srgbClr val="0000FF"/>
                </a:solidFill>
              </a:rPr>
              <a:t>wrapping around</a:t>
            </a:r>
            <a:r>
              <a:rPr lang="en-US" sz="2400" dirty="0" smtClean="0"/>
              <a:t>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Slightly </a:t>
            </a:r>
            <a:r>
              <a:rPr lang="en-US" sz="2400" dirty="0"/>
              <a:t>faster than early </a:t>
            </a:r>
            <a:r>
              <a:rPr lang="en-US" sz="2400" dirty="0" smtClean="0"/>
              <a:t>restart.</a:t>
            </a:r>
            <a:endParaRPr lang="he-IL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5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Handling Cache Misses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503" y="953725"/>
            <a:ext cx="791293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/>
              <a:t>Modifying the control of a processor to handle a hit is </a:t>
            </a:r>
            <a:r>
              <a:rPr lang="en-US" sz="2800" dirty="0" smtClean="0"/>
              <a:t>simple.</a:t>
            </a:r>
            <a:endParaRPr lang="en-US" sz="2800" dirty="0"/>
          </a:p>
          <a:p>
            <a:pPr algn="just">
              <a:spcAft>
                <a:spcPts val="600"/>
              </a:spcAft>
            </a:pPr>
            <a:r>
              <a:rPr lang="en-US" sz="2800" dirty="0"/>
              <a:t>Misses require </a:t>
            </a:r>
            <a:r>
              <a:rPr lang="en-US" sz="2800" dirty="0" smtClean="0"/>
              <a:t>extra </a:t>
            </a:r>
            <a:r>
              <a:rPr lang="en-US" sz="2800" dirty="0"/>
              <a:t>work done with the </a:t>
            </a:r>
            <a:r>
              <a:rPr lang="en-US" sz="2800" dirty="0" smtClean="0"/>
              <a:t>processor’s control unit </a:t>
            </a:r>
            <a:r>
              <a:rPr lang="en-US" sz="2800" dirty="0"/>
              <a:t>and a separate </a:t>
            </a:r>
            <a:r>
              <a:rPr lang="en-US" sz="2800" dirty="0" smtClean="0"/>
              <a:t>controller.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19503" y="2989110"/>
            <a:ext cx="79129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Cache miss creates a stall by freezing the contents of </a:t>
            </a:r>
            <a:r>
              <a:rPr lang="en-US" sz="2800" dirty="0" smtClean="0"/>
              <a:t>the pipeline and </a:t>
            </a:r>
            <a:r>
              <a:rPr lang="en-US" sz="2800" dirty="0"/>
              <a:t>programmer-visible registers, while waiting for memory.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555" y="683695"/>
            <a:ext cx="79658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/>
              <a:t>Steps taken </a:t>
            </a:r>
            <a:r>
              <a:rPr lang="en-US" sz="2800" dirty="0"/>
              <a:t>on an </a:t>
            </a:r>
            <a:r>
              <a:rPr lang="en-US" sz="2800" b="1" dirty="0">
                <a:solidFill>
                  <a:srgbClr val="0000FF"/>
                </a:solidFill>
              </a:rPr>
              <a:t>instruction cache miss</a:t>
            </a:r>
            <a:r>
              <a:rPr lang="en-US" sz="2800" dirty="0"/>
              <a:t>: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Send </a:t>
            </a:r>
            <a:r>
              <a:rPr lang="en-US" sz="2400" dirty="0"/>
              <a:t>to the memory </a:t>
            </a:r>
            <a:r>
              <a:rPr lang="en-US" sz="2400" dirty="0" smtClean="0"/>
              <a:t>the </a:t>
            </a:r>
            <a:r>
              <a:rPr lang="en-US" sz="2400" dirty="0"/>
              <a:t>original PC </a:t>
            </a:r>
            <a:r>
              <a:rPr lang="en-US" sz="2400" dirty="0" smtClean="0"/>
              <a:t>value.</a:t>
            </a:r>
            <a:endParaRPr lang="en-US" sz="24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Instruct </a:t>
            </a:r>
            <a:r>
              <a:rPr lang="en-US" sz="2400" dirty="0"/>
              <a:t>main memory to perform a read and wait for </a:t>
            </a:r>
            <a:r>
              <a:rPr lang="en-US" sz="2400" dirty="0" smtClean="0"/>
              <a:t>the memory to complete</a:t>
            </a:r>
            <a:r>
              <a:rPr lang="en-US" sz="2400" dirty="0"/>
              <a:t> </a:t>
            </a:r>
            <a:r>
              <a:rPr lang="en-US" sz="2400" dirty="0" smtClean="0"/>
              <a:t>its </a:t>
            </a:r>
            <a:r>
              <a:rPr lang="en-US" sz="2400" dirty="0"/>
              <a:t>access.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Write </a:t>
            </a:r>
            <a:r>
              <a:rPr lang="en-US" sz="2400" dirty="0"/>
              <a:t>the cache </a:t>
            </a:r>
            <a:r>
              <a:rPr lang="en-US" sz="2400" dirty="0" smtClean="0"/>
              <a:t>entry: memory’s data in </a:t>
            </a:r>
            <a:r>
              <a:rPr lang="en-US" sz="2400" dirty="0"/>
              <a:t>the </a:t>
            </a:r>
            <a:r>
              <a:rPr lang="en-US" sz="2400" dirty="0" smtClean="0"/>
              <a:t>entry’s data portion, upper bits of the </a:t>
            </a:r>
            <a:r>
              <a:rPr lang="en-US" sz="2400" smtClean="0"/>
              <a:t>address into </a:t>
            </a:r>
            <a:r>
              <a:rPr lang="en-US" sz="2400" dirty="0"/>
              <a:t>the </a:t>
            </a:r>
            <a:r>
              <a:rPr lang="en-US" sz="2400" dirty="0" smtClean="0"/>
              <a:t>tag</a:t>
            </a:r>
            <a:r>
              <a:rPr lang="en-US" sz="2400" dirty="0"/>
              <a:t> </a:t>
            </a:r>
            <a:r>
              <a:rPr lang="en-US" sz="2400" dirty="0" smtClean="0"/>
              <a:t>field, turn </a:t>
            </a:r>
            <a:r>
              <a:rPr lang="en-US" sz="2400" dirty="0"/>
              <a:t>the valid bit on.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Restart </a:t>
            </a:r>
            <a:r>
              <a:rPr lang="en-US" sz="2400" dirty="0"/>
              <a:t>the instruction execution at the first step, which will </a:t>
            </a:r>
            <a:r>
              <a:rPr lang="en-US" sz="2400" dirty="0" smtClean="0"/>
              <a:t>re-fetch the instruction</a:t>
            </a:r>
            <a:r>
              <a:rPr lang="en-US" sz="2400" dirty="0"/>
              <a:t>, this time finding it in the cache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66556" y="5004175"/>
            <a:ext cx="7965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control of the </a:t>
            </a:r>
            <a:r>
              <a:rPr lang="en-US" sz="2400" b="1" dirty="0">
                <a:solidFill>
                  <a:srgbClr val="0000FF"/>
                </a:solidFill>
              </a:rPr>
              <a:t>data cache </a:t>
            </a:r>
            <a:r>
              <a:rPr lang="en-US" sz="2400" dirty="0"/>
              <a:t>is </a:t>
            </a:r>
            <a:r>
              <a:rPr lang="en-US" sz="2400" dirty="0" smtClean="0"/>
              <a:t>similar: </a:t>
            </a:r>
            <a:r>
              <a:rPr lang="en-US" sz="2400" dirty="0"/>
              <a:t>miss stalls </a:t>
            </a:r>
            <a:r>
              <a:rPr lang="en-US" sz="2400" dirty="0" smtClean="0"/>
              <a:t>the processor </a:t>
            </a:r>
            <a:r>
              <a:rPr lang="en-US" sz="2400" dirty="0"/>
              <a:t>until the memory responds with the data.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1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/>
              <a:t>Handling Writes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556" y="1022828"/>
            <a:ext cx="8055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After a hit writes </a:t>
            </a:r>
            <a:r>
              <a:rPr lang="en-US" sz="2400" dirty="0"/>
              <a:t>into the cache, memory </a:t>
            </a:r>
            <a:r>
              <a:rPr lang="en-US" sz="2400" dirty="0" smtClean="0"/>
              <a:t>has a </a:t>
            </a:r>
            <a:r>
              <a:rPr lang="en-US" sz="2400" dirty="0"/>
              <a:t>different value </a:t>
            </a:r>
            <a:r>
              <a:rPr lang="en-US" sz="2400" dirty="0" smtClean="0"/>
              <a:t>than the cache. Memory is </a:t>
            </a:r>
            <a:r>
              <a:rPr lang="en-US" sz="2400" b="1" dirty="0" smtClean="0">
                <a:solidFill>
                  <a:srgbClr val="0000FF"/>
                </a:solidFill>
              </a:rPr>
              <a:t>inconsistent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6556" y="1967933"/>
            <a:ext cx="8055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We can always write the data into both the memory and the cache, a scheme called </a:t>
            </a:r>
            <a:r>
              <a:rPr lang="en-US" sz="2400" b="1" dirty="0">
                <a:solidFill>
                  <a:srgbClr val="0000FF"/>
                </a:solidFill>
              </a:rPr>
              <a:t>write-through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556" y="2903746"/>
            <a:ext cx="8055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</a:rPr>
              <a:t>Write miss</a:t>
            </a:r>
            <a:r>
              <a:rPr lang="en-US" sz="2400" dirty="0" smtClean="0"/>
              <a:t> first fetches block </a:t>
            </a:r>
            <a:r>
              <a:rPr lang="en-US" sz="2400" dirty="0"/>
              <a:t>from memory. After </a:t>
            </a:r>
            <a:r>
              <a:rPr lang="en-US" sz="2400" dirty="0" smtClean="0"/>
              <a:t>it is placed </a:t>
            </a:r>
            <a:r>
              <a:rPr lang="en-US" sz="2400" dirty="0"/>
              <a:t>into </a:t>
            </a:r>
            <a:r>
              <a:rPr lang="en-US" sz="2400" dirty="0" smtClean="0"/>
              <a:t>cache</a:t>
            </a:r>
            <a:r>
              <a:rPr lang="en-US" sz="2400" dirty="0"/>
              <a:t>, we </a:t>
            </a:r>
            <a:r>
              <a:rPr lang="en-US" sz="2400" dirty="0" smtClean="0"/>
              <a:t>overwrite </a:t>
            </a:r>
            <a:r>
              <a:rPr lang="en-US" sz="2400" dirty="0"/>
              <a:t>the word that caused the miss into the cache </a:t>
            </a:r>
            <a:r>
              <a:rPr lang="en-US" sz="2400" dirty="0" smtClean="0"/>
              <a:t>block and</a:t>
            </a:r>
            <a:r>
              <a:rPr lang="en-US" sz="2400" dirty="0"/>
              <a:t> </a:t>
            </a:r>
            <a:r>
              <a:rPr lang="en-US" sz="2400" dirty="0" smtClean="0"/>
              <a:t>also </a:t>
            </a:r>
            <a:r>
              <a:rPr lang="en-US" sz="2400" dirty="0"/>
              <a:t>write </a:t>
            </a:r>
            <a:r>
              <a:rPr lang="en-US" sz="2400" dirty="0" smtClean="0"/>
              <a:t>it </a:t>
            </a:r>
            <a:r>
              <a:rPr lang="en-US" sz="2400" dirty="0"/>
              <a:t>to </a:t>
            </a:r>
            <a:r>
              <a:rPr lang="en-US" sz="2400" dirty="0" smtClean="0"/>
              <a:t>the main memory.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66556" y="4218183"/>
            <a:ext cx="8055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</a:rPr>
              <a:t>Write-through</a:t>
            </a:r>
            <a:r>
              <a:rPr lang="en-US" sz="2400" dirty="0" smtClean="0"/>
              <a:t> is simple but has bad performance. Write is done both to cache and memory, taking many clock cycles (e.g. 100).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66556" y="5465660"/>
            <a:ext cx="8055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If 10% of the instructions are stores and the CPI without misses was 1.0,  new CPI is 1.0 + 100 x 10% = 11, a </a:t>
            </a:r>
            <a:r>
              <a:rPr lang="en-US" sz="2400" b="1" dirty="0" smtClean="0">
                <a:solidFill>
                  <a:srgbClr val="0000FF"/>
                </a:solidFill>
              </a:rPr>
              <a:t>10x slowdown</a:t>
            </a:r>
            <a:r>
              <a:rPr lang="en-US" sz="2400" dirty="0" smtClean="0">
                <a:solidFill>
                  <a:srgbClr val="0000FF"/>
                </a:solidFill>
              </a:rPr>
              <a:t>!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Speeding Up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11560" y="1043735"/>
            <a:ext cx="7965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A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write </a:t>
            </a:r>
            <a:r>
              <a:rPr lang="en-US" sz="2400" b="1" dirty="0">
                <a:solidFill>
                  <a:srgbClr val="0000FF"/>
                </a:solidFill>
              </a:rPr>
              <a:t>buffer </a:t>
            </a:r>
            <a:r>
              <a:rPr lang="en-US" sz="2400" dirty="0" smtClean="0"/>
              <a:t>is a </a:t>
            </a:r>
            <a:r>
              <a:rPr lang="en-US" sz="2400" dirty="0"/>
              <a:t>queue </a:t>
            </a:r>
            <a:r>
              <a:rPr lang="en-US" sz="2400" dirty="0" smtClean="0"/>
              <a:t>holding data waiting to be </a:t>
            </a:r>
            <a:r>
              <a:rPr lang="en-US" sz="2400" dirty="0"/>
              <a:t>written to </a:t>
            </a:r>
            <a:r>
              <a:rPr lang="en-US" sz="2400" dirty="0" smtClean="0"/>
              <a:t>memory, so the processor can continue working. </a:t>
            </a:r>
            <a:r>
              <a:rPr lang="en-US" sz="2400" dirty="0"/>
              <a:t>When </a:t>
            </a:r>
            <a:r>
              <a:rPr lang="en-US" sz="2400" dirty="0" smtClean="0"/>
              <a:t>a write </a:t>
            </a:r>
            <a:r>
              <a:rPr lang="en-US" sz="2400" dirty="0"/>
              <a:t>to </a:t>
            </a:r>
            <a:r>
              <a:rPr lang="en-US" sz="2400" dirty="0" smtClean="0"/>
              <a:t>memory </a:t>
            </a:r>
            <a:r>
              <a:rPr lang="en-US" sz="2400" dirty="0"/>
              <a:t>completes, the entry in the </a:t>
            </a:r>
            <a:r>
              <a:rPr lang="en-US" sz="2400" dirty="0" smtClean="0"/>
              <a:t>queue is </a:t>
            </a:r>
            <a:r>
              <a:rPr lang="en-US" sz="2400" dirty="0"/>
              <a:t>freed.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59" y="2393885"/>
            <a:ext cx="7965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If the </a:t>
            </a:r>
            <a:r>
              <a:rPr lang="en-US" sz="2400" dirty="0" smtClean="0"/>
              <a:t>queue is </a:t>
            </a:r>
            <a:r>
              <a:rPr lang="en-US" sz="2400" dirty="0"/>
              <a:t>full when the processor reaches a write, </a:t>
            </a:r>
            <a:r>
              <a:rPr lang="en-US" sz="2400" dirty="0" smtClean="0"/>
              <a:t>it </a:t>
            </a:r>
            <a:r>
              <a:rPr lang="en-US" sz="2400" dirty="0"/>
              <a:t>must </a:t>
            </a:r>
            <a:r>
              <a:rPr lang="en-US" sz="2400" b="1" dirty="0">
                <a:solidFill>
                  <a:srgbClr val="0000FF"/>
                </a:solidFill>
              </a:rPr>
              <a:t>stall</a:t>
            </a:r>
            <a:r>
              <a:rPr lang="en-US" sz="2400" dirty="0"/>
              <a:t> </a:t>
            </a:r>
            <a:r>
              <a:rPr lang="en-US" sz="2400" dirty="0" smtClean="0"/>
              <a:t>until there </a:t>
            </a:r>
            <a:r>
              <a:rPr lang="en-US" sz="2400" dirty="0"/>
              <a:t>is an empty position in the </a:t>
            </a:r>
            <a:r>
              <a:rPr lang="en-US" sz="2400" dirty="0" smtClean="0"/>
              <a:t>queue.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11560" y="3429000"/>
            <a:ext cx="7965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An </a:t>
            </a:r>
            <a:r>
              <a:rPr lang="en-US" sz="2400" dirty="0"/>
              <a:t>alternative to </a:t>
            </a:r>
            <a:r>
              <a:rPr lang="en-US" sz="2400" b="1" dirty="0" smtClean="0">
                <a:solidFill>
                  <a:srgbClr val="0000FF"/>
                </a:solidFill>
              </a:rPr>
              <a:t>write-through</a:t>
            </a:r>
            <a:r>
              <a:rPr lang="en-US" sz="2400" dirty="0" smtClean="0"/>
              <a:t> is </a:t>
            </a:r>
            <a:r>
              <a:rPr lang="en-US" sz="2400" b="1" dirty="0" smtClean="0">
                <a:solidFill>
                  <a:srgbClr val="0000FF"/>
                </a:solidFill>
              </a:rPr>
              <a:t>write-back</a:t>
            </a:r>
            <a:r>
              <a:rPr lang="en-US" sz="2400" b="1" dirty="0"/>
              <a:t>. </a:t>
            </a:r>
            <a:r>
              <a:rPr lang="en-US" sz="2400" dirty="0" smtClean="0"/>
              <a:t>At write, </a:t>
            </a:r>
            <a:r>
              <a:rPr lang="en-US" sz="2400" dirty="0"/>
              <a:t>the new value is written only to </a:t>
            </a:r>
            <a:r>
              <a:rPr lang="en-US" sz="2400" dirty="0" smtClean="0"/>
              <a:t>the </a:t>
            </a:r>
            <a:r>
              <a:rPr lang="en-US" sz="2400" dirty="0"/>
              <a:t>cache. The modified block is written to the </a:t>
            </a:r>
            <a:r>
              <a:rPr lang="en-US" sz="2400" dirty="0" smtClean="0"/>
              <a:t>main memory</a:t>
            </a:r>
            <a:r>
              <a:rPr lang="en-US" sz="2400" dirty="0"/>
              <a:t> </a:t>
            </a:r>
            <a:r>
              <a:rPr lang="en-US" sz="2400" dirty="0" smtClean="0"/>
              <a:t>when </a:t>
            </a:r>
            <a:r>
              <a:rPr lang="en-US" sz="2400" dirty="0"/>
              <a:t>it is replaced.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59" y="4824155"/>
            <a:ext cx="7965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</a:rPr>
              <a:t>Write-back</a:t>
            </a:r>
            <a:r>
              <a:rPr lang="en-US" sz="2400" dirty="0"/>
              <a:t> </a:t>
            </a:r>
            <a:r>
              <a:rPr lang="en-US" sz="2400" dirty="0" smtClean="0"/>
              <a:t>improves performance when processor generates </a:t>
            </a:r>
            <a:r>
              <a:rPr lang="en-US" sz="2400" dirty="0"/>
              <a:t>writes </a:t>
            </a:r>
            <a:r>
              <a:rPr lang="en-US" sz="2400" dirty="0" smtClean="0"/>
              <a:t>faster </a:t>
            </a:r>
            <a:r>
              <a:rPr lang="en-US" sz="2400" dirty="0"/>
              <a:t>than the writes can be </a:t>
            </a:r>
            <a:r>
              <a:rPr lang="en-US" sz="2400" dirty="0" smtClean="0"/>
              <a:t>handled by </a:t>
            </a:r>
            <a:r>
              <a:rPr lang="en-US" sz="2400" dirty="0"/>
              <a:t>main </a:t>
            </a:r>
            <a:r>
              <a:rPr lang="en-US" sz="2400" dirty="0" smtClean="0"/>
              <a:t>memory. Implementation is more </a:t>
            </a:r>
            <a:r>
              <a:rPr lang="en-US" sz="2400" dirty="0"/>
              <a:t>complex </a:t>
            </a:r>
            <a:r>
              <a:rPr lang="en-US" sz="2400" dirty="0" smtClean="0"/>
              <a:t>than </a:t>
            </a:r>
            <a:r>
              <a:rPr lang="en-US" sz="2400" b="1" dirty="0">
                <a:solidFill>
                  <a:srgbClr val="0000FF"/>
                </a:solidFill>
              </a:rPr>
              <a:t>write-through</a:t>
            </a:r>
            <a:r>
              <a:rPr lang="en-US" sz="2400" dirty="0"/>
              <a:t>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Memory Hierarchy</a:t>
            </a:r>
            <a:endParaRPr lang="he-IL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75" y="1223755"/>
            <a:ext cx="6927010" cy="190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05045" y="3047290"/>
            <a:ext cx="8307415" cy="3262030"/>
            <a:chOff x="431540" y="3047290"/>
            <a:chExt cx="8307415" cy="326203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40" y="3316348"/>
              <a:ext cx="8307415" cy="2992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276745" y="3068960"/>
              <a:ext cx="495055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446875" y="3047290"/>
              <a:ext cx="1035115" cy="3817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337085" y="3047290"/>
              <a:ext cx="810090" cy="3817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232755" y="3047290"/>
              <a:ext cx="534600" cy="3817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405045" y="4035555"/>
            <a:ext cx="8307415" cy="33855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5045" y="4329100"/>
            <a:ext cx="8307415" cy="43872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6535" y="4710630"/>
            <a:ext cx="8307415" cy="33855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5045" y="5025665"/>
            <a:ext cx="8307415" cy="33855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5045" y="5295695"/>
            <a:ext cx="8307415" cy="69859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5045" y="5949280"/>
            <a:ext cx="8307415" cy="40707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16605" y="1353292"/>
            <a:ext cx="7425825" cy="4761540"/>
            <a:chOff x="1016605" y="1353292"/>
            <a:chExt cx="7425825" cy="476154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605" y="1353292"/>
              <a:ext cx="7425825" cy="476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243449" y="4856967"/>
              <a:ext cx="3525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200" dirty="0" smtClean="0"/>
                <a:t>18</a:t>
              </a:r>
              <a:endParaRPr lang="he-IL" sz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87135" y="1392584"/>
            <a:ext cx="2385265" cy="667027"/>
            <a:chOff x="5787137" y="574698"/>
            <a:chExt cx="2385265" cy="667027"/>
          </a:xfrm>
        </p:grpSpPr>
        <p:sp>
          <p:nvSpPr>
            <p:cNvPr id="3" name="Rectangular Callout 2"/>
            <p:cNvSpPr/>
            <p:nvPr/>
          </p:nvSpPr>
          <p:spPr>
            <a:xfrm>
              <a:off x="5809843" y="574698"/>
              <a:ext cx="2362559" cy="667027"/>
            </a:xfrm>
            <a:prstGeom prst="wedgeRectCallout">
              <a:avLst>
                <a:gd name="adj1" fmla="val -73003"/>
                <a:gd name="adj2" fmla="val 21011"/>
              </a:avLst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87137" y="601733"/>
              <a:ext cx="23852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smtClean="0"/>
                <a:t>instruction cache: from PC data cache: from ALU </a:t>
              </a:r>
              <a:endParaRPr lang="en-US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21750" y="5439757"/>
            <a:ext cx="1477802" cy="858032"/>
            <a:chOff x="6777246" y="574698"/>
            <a:chExt cx="1477802" cy="858032"/>
          </a:xfrm>
        </p:grpSpPr>
        <p:sp>
          <p:nvSpPr>
            <p:cNvPr id="12" name="Rectangular Callout 11"/>
            <p:cNvSpPr/>
            <p:nvPr/>
          </p:nvSpPr>
          <p:spPr>
            <a:xfrm>
              <a:off x="6777246" y="574698"/>
              <a:ext cx="1472958" cy="858032"/>
            </a:xfrm>
            <a:prstGeom prst="wedgeRectCallout">
              <a:avLst>
                <a:gd name="adj1" fmla="val 70503"/>
                <a:gd name="adj2" fmla="val -38776"/>
              </a:avLst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77246" y="601733"/>
              <a:ext cx="14778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smtClean="0"/>
                <a:t>Hit selects by offset the word from the block </a:t>
              </a:r>
              <a:endParaRPr lang="en-US" sz="16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11560" y="908720"/>
            <a:ext cx="2631828" cy="1077218"/>
          </a:xfrm>
          <a:prstGeom prst="rect">
            <a:avLst/>
          </a:prstGeom>
          <a:solidFill>
            <a:srgbClr val="0000FF">
              <a:alpha val="30196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Miss sends </a:t>
            </a:r>
            <a:r>
              <a:rPr lang="en-US" sz="1600" dirty="0"/>
              <a:t>the address to </a:t>
            </a:r>
            <a:r>
              <a:rPr lang="en-US" sz="1600" dirty="0" smtClean="0"/>
              <a:t>memory</a:t>
            </a:r>
            <a:r>
              <a:rPr lang="en-US" sz="1600" dirty="0"/>
              <a:t>. </a:t>
            </a:r>
            <a:r>
              <a:rPr lang="en-US" sz="1600" dirty="0" smtClean="0"/>
              <a:t>Returned data is written into </a:t>
            </a:r>
            <a:r>
              <a:rPr lang="en-US" sz="1600" dirty="0"/>
              <a:t>the cache and </a:t>
            </a:r>
            <a:r>
              <a:rPr lang="en-US" sz="1600" dirty="0" smtClean="0"/>
              <a:t>is then read to </a:t>
            </a:r>
            <a:r>
              <a:rPr lang="en-US" sz="1600" dirty="0"/>
              <a:t>fulfill </a:t>
            </a:r>
            <a:r>
              <a:rPr lang="en-US" sz="1600" dirty="0" smtClean="0"/>
              <a:t>request</a:t>
            </a:r>
            <a:r>
              <a:rPr lang="en-US" sz="16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1" y="323655"/>
            <a:ext cx="8105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Cache Example (Data and </a:t>
            </a:r>
            <a:r>
              <a:rPr lang="en-US" sz="3200" dirty="0"/>
              <a:t>I</a:t>
            </a:r>
            <a:r>
              <a:rPr lang="en-US" sz="3200" dirty="0" smtClean="0"/>
              <a:t>nstruction) </a:t>
            </a:r>
            <a:endParaRPr lang="en-US" sz="3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3467117"/>
            <a:ext cx="8330772" cy="757343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Main Memory Design Considerations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66554" y="1133745"/>
            <a:ext cx="7965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Cache misses are satisfied from </a:t>
            </a:r>
            <a:r>
              <a:rPr lang="en-US" sz="2400" dirty="0" smtClean="0"/>
              <a:t>DRAM main memory,</a:t>
            </a:r>
            <a:r>
              <a:rPr lang="en-US" sz="2400" dirty="0"/>
              <a:t> designed </a:t>
            </a:r>
            <a:r>
              <a:rPr lang="en-US" sz="2400" dirty="0" smtClean="0"/>
              <a:t>for density </a:t>
            </a:r>
            <a:r>
              <a:rPr lang="en-US" sz="2400" dirty="0"/>
              <a:t>rather than access time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66554" y="2012938"/>
            <a:ext cx="7965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Miss </a:t>
            </a:r>
            <a:r>
              <a:rPr lang="en-US" sz="2400" dirty="0"/>
              <a:t>penalty </a:t>
            </a:r>
            <a:r>
              <a:rPr lang="en-US" sz="2400" dirty="0" smtClean="0"/>
              <a:t>can be reduced by increasing</a:t>
            </a:r>
            <a:r>
              <a:rPr lang="en-US" sz="2400" dirty="0"/>
              <a:t> </a:t>
            </a:r>
            <a:r>
              <a:rPr lang="en-US" sz="2400" dirty="0" smtClean="0"/>
              <a:t>bandwidth </a:t>
            </a:r>
            <a:r>
              <a:rPr lang="en-US" sz="2400" dirty="0"/>
              <a:t>from the memory to the cache.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554" y="2888940"/>
            <a:ext cx="79658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Bus </a:t>
            </a:r>
            <a:r>
              <a:rPr lang="en-US" sz="2400" dirty="0"/>
              <a:t>clock rate </a:t>
            </a:r>
            <a:r>
              <a:rPr lang="en-US" sz="2400" dirty="0" smtClean="0"/>
              <a:t>is 10x slower than processor, affecting the miss penalty. </a:t>
            </a:r>
            <a:r>
              <a:rPr lang="en-US" sz="2400" dirty="0"/>
              <a:t>Assume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1 memory bus </a:t>
            </a:r>
            <a:r>
              <a:rPr lang="en-US" sz="2000" dirty="0"/>
              <a:t>clock cycle to send the address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15 </a:t>
            </a:r>
            <a:r>
              <a:rPr lang="en-US" sz="2000" dirty="0"/>
              <a:t>memory bus clock cycles for each DRAM access initiated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1 </a:t>
            </a:r>
            <a:r>
              <a:rPr lang="en-US" sz="2000" dirty="0"/>
              <a:t>memory bus clock cycle to send a word of data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6554" y="4689140"/>
                <a:ext cx="796588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/>
                  <a:t>For </a:t>
                </a:r>
                <a:r>
                  <a:rPr lang="en-US" sz="2400" dirty="0"/>
                  <a:t>a cache block of </a:t>
                </a:r>
                <a:r>
                  <a:rPr lang="en-US" sz="2400" dirty="0" smtClean="0"/>
                  <a:t>4 words </a:t>
                </a:r>
                <a:r>
                  <a:rPr lang="en-US" sz="2400" dirty="0"/>
                  <a:t>and a one-word-wide bank of </a:t>
                </a:r>
                <a:r>
                  <a:rPr lang="en-US" sz="2400" dirty="0" smtClean="0"/>
                  <a:t>DRAM,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miss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penalty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15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65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memory bus clock </a:t>
                </a:r>
                <a:r>
                  <a:rPr lang="en-US" sz="2400" dirty="0" smtClean="0"/>
                  <a:t>cycles.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4" y="4689140"/>
                <a:ext cx="7965886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224" t="-4061" r="-1148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66554" y="5853320"/>
                <a:ext cx="79658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/>
                  <a:t>Bytes </a:t>
                </a:r>
                <a:r>
                  <a:rPr lang="en-US" sz="2400" dirty="0"/>
                  <a:t>transferred per </a:t>
                </a:r>
                <a:r>
                  <a:rPr lang="en-US" sz="2400" b="1" dirty="0"/>
                  <a:t>bus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clock cycle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65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4" y="5853320"/>
                <a:ext cx="796588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24" t="-125000" b="-190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5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8" y="548679"/>
            <a:ext cx="8116322" cy="545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96725" y="3969059"/>
                <a:ext cx="652572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M</m:t>
                    </m:r>
                    <m:r>
                      <m:rPr>
                        <m:nor/>
                      </m:rPr>
                      <a:rPr lang="en-US" sz="2400" smtClean="0">
                        <a:latin typeface="Cambria Math"/>
                      </a:rPr>
                      <m:t>iss</m:t>
                    </m:r>
                    <m:r>
                      <m:rPr>
                        <m:nor/>
                      </m:rPr>
                      <a:rPr lang="en-US" sz="240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smtClean="0">
                        <a:latin typeface="Cambria Math"/>
                      </a:rPr>
                      <m:t>penalty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15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17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cycles. Bytes </a:t>
                </a:r>
                <a:r>
                  <a:rPr lang="en-US" sz="2400" dirty="0"/>
                  <a:t>transferred per </a:t>
                </a:r>
                <a:r>
                  <a:rPr lang="en-US" sz="2400" dirty="0" smtClean="0"/>
                  <a:t>cycle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17</m:t>
                        </m:r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94</m:t>
                        </m:r>
                      </m:den>
                    </m:f>
                  </m:oMath>
                </a14:m>
                <a:r>
                  <a:rPr lang="en-US" sz="2400" dirty="0" smtClean="0"/>
                  <a:t>. </a:t>
                </a:r>
                <a:r>
                  <a:rPr lang="en-US" sz="2400" b="1" dirty="0" smtClean="0"/>
                  <a:t>Wide bus (area) and MUX (latency) are expensive.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725" y="3969059"/>
                <a:ext cx="6525725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495" t="-17766" r="-1402" b="-4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96725" y="5253298"/>
                <a:ext cx="652572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smtClean="0">
                        <a:latin typeface="Cambria Math"/>
                      </a:rPr>
                      <m:t>Miss</m:t>
                    </m:r>
                    <m:r>
                      <m:rPr>
                        <m:nor/>
                      </m:rPr>
                      <a:rPr lang="en-US" sz="240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smtClean="0">
                        <a:latin typeface="Cambria Math"/>
                      </a:rPr>
                      <m:t>penalty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15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cycles. Bytes </a:t>
                </a:r>
                <a:r>
                  <a:rPr lang="en-US" sz="2400" dirty="0"/>
                  <a:t>transferred per </a:t>
                </a:r>
                <a:r>
                  <a:rPr lang="en-US" sz="2400" dirty="0" smtClean="0"/>
                  <a:t>cycle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8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725" y="5253298"/>
                <a:ext cx="6525725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495" t="-5882" r="-140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71700" y="548679"/>
            <a:ext cx="3195355" cy="3285366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72100" y="548680"/>
            <a:ext cx="3195355" cy="3285366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102"/>
          </a:xfrm>
        </p:spPr>
        <p:txBody>
          <a:bodyPr>
            <a:normAutofit/>
          </a:bodyPr>
          <a:lstStyle/>
          <a:p>
            <a:r>
              <a:rPr lang="en-US" sz="3600" dirty="0"/>
              <a:t>Cache </a:t>
            </a:r>
            <a:r>
              <a:rPr lang="en-US" sz="3600" dirty="0" smtClean="0"/>
              <a:t>Performance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11561" y="1223755"/>
            <a:ext cx="787587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Two techniques to reduce miss rate:</a:t>
            </a:r>
            <a:endParaRPr lang="en-US" sz="2800" dirty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Reducing </a:t>
            </a:r>
            <a:r>
              <a:rPr lang="en-US" sz="2800" dirty="0"/>
              <a:t>the probability </a:t>
            </a:r>
            <a:r>
              <a:rPr lang="en-US" sz="2800" dirty="0" smtClean="0"/>
              <a:t>that two </a:t>
            </a:r>
            <a:r>
              <a:rPr lang="en-US" sz="2800" dirty="0"/>
              <a:t>different memory blocks will contend for the same cache </a:t>
            </a:r>
            <a:r>
              <a:rPr lang="en-US" sz="2800" dirty="0" smtClean="0"/>
              <a:t>location by </a:t>
            </a:r>
            <a:r>
              <a:rPr lang="en-US" sz="2800" b="1" dirty="0" smtClean="0">
                <a:solidFill>
                  <a:srgbClr val="0000FF"/>
                </a:solidFill>
              </a:rPr>
              <a:t>associativity</a:t>
            </a:r>
            <a:r>
              <a:rPr lang="en-US" sz="2800" dirty="0" smtClean="0"/>
              <a:t>.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Adding a level </a:t>
            </a:r>
            <a:r>
              <a:rPr lang="en-US" sz="2800" dirty="0"/>
              <a:t>to the </a:t>
            </a:r>
            <a:r>
              <a:rPr lang="en-US" sz="2800" dirty="0" smtClean="0"/>
              <a:t>hierarchy, </a:t>
            </a:r>
            <a:r>
              <a:rPr lang="en-US" sz="2800" dirty="0"/>
              <a:t>called </a:t>
            </a:r>
            <a:r>
              <a:rPr lang="en-US" sz="2800" b="1" dirty="0">
                <a:solidFill>
                  <a:srgbClr val="0000FF"/>
                </a:solidFill>
              </a:rPr>
              <a:t>multilevel </a:t>
            </a:r>
            <a:r>
              <a:rPr lang="en-US" sz="2800" b="1" dirty="0" smtClean="0">
                <a:solidFill>
                  <a:srgbClr val="0000FF"/>
                </a:solidFill>
              </a:rPr>
              <a:t>caching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45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CPU </a:t>
            </a:r>
            <a:r>
              <a:rPr lang="en-US" sz="3600" dirty="0" smtClean="0"/>
              <a:t>Time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66555" y="878576"/>
            <a:ext cx="8030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</a:rPr>
              <a:t>CPU time </a:t>
            </a:r>
            <a:r>
              <a:rPr lang="en-US" sz="2800" dirty="0"/>
              <a:t>= </a:t>
            </a:r>
            <a:r>
              <a:rPr lang="en-US" sz="2800" dirty="0" smtClean="0"/>
              <a:t>(</a:t>
            </a:r>
            <a:r>
              <a:rPr lang="en-US" sz="2800" dirty="0"/>
              <a:t>CPU execution clock cycles + Memory-stall clock </a:t>
            </a:r>
            <a:r>
              <a:rPr lang="en-US" sz="2800" dirty="0" smtClean="0"/>
              <a:t>cycles) x  Clock </a:t>
            </a:r>
            <a:r>
              <a:rPr lang="en-US" sz="2800" dirty="0"/>
              <a:t>cycle 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554" y="1838542"/>
            <a:ext cx="8030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</a:rPr>
              <a:t>Memory-stall</a:t>
            </a:r>
            <a:r>
              <a:rPr lang="en-US" sz="2800" dirty="0"/>
              <a:t> clock cycles = </a:t>
            </a:r>
            <a:r>
              <a:rPr lang="en-US" sz="2800" dirty="0" smtClean="0"/>
              <a:t>Read-stall </a:t>
            </a:r>
            <a:r>
              <a:rPr lang="en-US" sz="2800" dirty="0"/>
              <a:t>cycles + Write-stall cycles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554" y="2778412"/>
            <a:ext cx="8030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</a:rPr>
              <a:t>Read-stall </a:t>
            </a:r>
            <a:r>
              <a:rPr lang="en-US" sz="2800" b="1" dirty="0" smtClean="0">
                <a:solidFill>
                  <a:srgbClr val="0000FF"/>
                </a:solidFill>
              </a:rPr>
              <a:t>cycles </a:t>
            </a:r>
            <a:r>
              <a:rPr lang="en-US" sz="2800" dirty="0" smtClean="0"/>
              <a:t>= Reads/Program x </a:t>
            </a:r>
            <a:r>
              <a:rPr lang="en-US" sz="2800" dirty="0"/>
              <a:t>Read miss rate </a:t>
            </a:r>
            <a:r>
              <a:rPr lang="en-US" sz="2800" dirty="0" smtClean="0"/>
              <a:t>x </a:t>
            </a:r>
            <a:r>
              <a:rPr lang="en-US" sz="2800" dirty="0"/>
              <a:t>Read miss </a:t>
            </a:r>
            <a:r>
              <a:rPr lang="en-US" sz="2800" dirty="0" smtClean="0"/>
              <a:t>penalty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66555" y="3743191"/>
            <a:ext cx="80302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</a:rPr>
              <a:t>Write-stall cycles </a:t>
            </a:r>
            <a:r>
              <a:rPr lang="en-US" sz="2800" dirty="0" smtClean="0"/>
              <a:t>= Writes/Program x Write </a:t>
            </a:r>
            <a:r>
              <a:rPr lang="en-US" sz="2800" dirty="0"/>
              <a:t>miss rate </a:t>
            </a:r>
            <a:r>
              <a:rPr lang="en-US" sz="2800" dirty="0" smtClean="0"/>
              <a:t>x </a:t>
            </a:r>
            <a:r>
              <a:rPr lang="en-US" sz="2800" dirty="0"/>
              <a:t>Write miss </a:t>
            </a:r>
            <a:r>
              <a:rPr lang="en-US" sz="2800" dirty="0" smtClean="0"/>
              <a:t>penalty + </a:t>
            </a:r>
            <a:r>
              <a:rPr lang="en-US" sz="2800" dirty="0"/>
              <a:t>Write buffer </a:t>
            </a:r>
            <a:r>
              <a:rPr lang="en-US" sz="2800" dirty="0" smtClean="0"/>
              <a:t>stall cycles</a:t>
            </a:r>
            <a:r>
              <a:rPr lang="en-US" sz="2000" dirty="0" smtClean="0"/>
              <a:t> </a:t>
            </a:r>
            <a:r>
              <a:rPr lang="en-US" sz="2400" dirty="0" smtClean="0"/>
              <a:t>(write-through)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66554" y="5079746"/>
            <a:ext cx="80302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Write </a:t>
            </a:r>
            <a:r>
              <a:rPr lang="en-US" sz="2400" dirty="0"/>
              <a:t>buffer </a:t>
            </a:r>
            <a:r>
              <a:rPr lang="en-US" sz="2400" dirty="0" smtClean="0"/>
              <a:t>term is complex.  It can be ignored for buffer depth &gt; 4 words, </a:t>
            </a:r>
            <a:r>
              <a:rPr lang="en-US" sz="2400" dirty="0"/>
              <a:t>and a memory capable of accepting writes </a:t>
            </a:r>
            <a:r>
              <a:rPr lang="en-US" sz="2400" dirty="0" smtClean="0"/>
              <a:t>at &gt; 2x rate than the </a:t>
            </a:r>
            <a:r>
              <a:rPr lang="en-US" sz="2400" dirty="0"/>
              <a:t>average write </a:t>
            </a:r>
            <a:r>
              <a:rPr lang="en-US" sz="2400" dirty="0" smtClean="0"/>
              <a:t>frequency.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033845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Write-through has about </a:t>
            </a:r>
            <a:r>
              <a:rPr lang="en-US" sz="2800" dirty="0"/>
              <a:t>the same </a:t>
            </a:r>
            <a:r>
              <a:rPr lang="en-US" sz="2800" dirty="0" smtClean="0"/>
              <a:t>read and write </a:t>
            </a:r>
            <a:r>
              <a:rPr lang="en-US" sz="2800" dirty="0"/>
              <a:t>miss </a:t>
            </a:r>
            <a:r>
              <a:rPr lang="en-US" sz="2800" dirty="0" smtClean="0"/>
              <a:t>penalties (fetch time of block </a:t>
            </a:r>
            <a:r>
              <a:rPr lang="en-US" sz="2800" dirty="0"/>
              <a:t>from memory). </a:t>
            </a:r>
            <a:r>
              <a:rPr lang="en-US" sz="2800" dirty="0" smtClean="0"/>
              <a:t>Ignoring the write </a:t>
            </a:r>
            <a:r>
              <a:rPr lang="en-US" sz="2800" dirty="0"/>
              <a:t>buffer </a:t>
            </a:r>
            <a:r>
              <a:rPr lang="en-US" sz="2800" dirty="0" smtClean="0"/>
              <a:t>stalls, the miss penalty is: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7200" y="54868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Write-back </a:t>
            </a:r>
            <a:r>
              <a:rPr lang="en-US" sz="2800" dirty="0" smtClean="0"/>
              <a:t>also has additional </a:t>
            </a:r>
            <a:r>
              <a:rPr lang="en-US" sz="2800" dirty="0"/>
              <a:t>stalls arising from the </a:t>
            </a:r>
            <a:r>
              <a:rPr lang="en-US" sz="2800" dirty="0" smtClean="0"/>
              <a:t>need to </a:t>
            </a:r>
            <a:r>
              <a:rPr lang="en-US" sz="2800" dirty="0"/>
              <a:t>write a cache block back to memory when </a:t>
            </a:r>
            <a:r>
              <a:rPr lang="en-US" sz="2800" dirty="0" smtClean="0"/>
              <a:t>it is </a:t>
            </a:r>
            <a:r>
              <a:rPr lang="en-US" sz="2800" dirty="0"/>
              <a:t>replaced.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609020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</a:rPr>
              <a:t>Memory-stall clock cycles </a:t>
            </a:r>
            <a:r>
              <a:rPr lang="en-US" sz="2800" dirty="0" smtClean="0"/>
              <a:t>(simplified) =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Memory accesses/Program x Miss </a:t>
            </a:r>
            <a:r>
              <a:rPr lang="en-US" sz="2800" dirty="0"/>
              <a:t>rate </a:t>
            </a:r>
            <a:r>
              <a:rPr lang="en-US" sz="2800" dirty="0" smtClean="0"/>
              <a:t>x </a:t>
            </a:r>
            <a:r>
              <a:rPr lang="en-US" sz="2800" dirty="0"/>
              <a:t>Miss </a:t>
            </a:r>
            <a:r>
              <a:rPr lang="en-US" sz="2800" dirty="0" smtClean="0"/>
              <a:t>penalty =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Instructions/Program </a:t>
            </a:r>
            <a:r>
              <a:rPr lang="en-US" sz="2800" dirty="0"/>
              <a:t>x Misses/Instruction x Miss penalty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1560" y="503675"/>
                <a:ext cx="792088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impact of an ideal cache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en-US" sz="2800" dirty="0" smtClean="0"/>
                  <a:t>A program is running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2800" dirty="0" smtClean="0"/>
                  <a:t> instructions.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%</m:t>
                    </m:r>
                  </m:oMath>
                </a14:m>
                <a:r>
                  <a:rPr lang="en-US" sz="2800" dirty="0" smtClean="0"/>
                  <a:t> instruction cache miss,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4</m:t>
                    </m:r>
                    <m:r>
                      <a:rPr lang="en-US" sz="2800" i="1" dirty="0" smtClean="0">
                        <a:latin typeface="Cambria Math"/>
                      </a:rPr>
                      <m:t>%</m:t>
                    </m:r>
                  </m:oMath>
                </a14:m>
                <a:r>
                  <a:rPr lang="en-US" sz="2800" dirty="0" smtClean="0"/>
                  <a:t> data cache miss,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 CPI without </a:t>
                </a:r>
                <a:r>
                  <a:rPr lang="en-US" sz="2800" dirty="0"/>
                  <a:t>any memory </a:t>
                </a:r>
                <a:r>
                  <a:rPr lang="en-US" sz="2800" dirty="0" smtClean="0"/>
                  <a:t>stalls,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100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cycles </a:t>
                </a:r>
                <a:r>
                  <a:rPr lang="en-US" sz="2800" dirty="0" smtClean="0"/>
                  <a:t>penalty for all misses.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en-US" sz="2800" dirty="0" smtClean="0"/>
                  <a:t>How faster is a processor with a </a:t>
                </a:r>
                <a:r>
                  <a:rPr lang="en-US" sz="2800" dirty="0"/>
                  <a:t>never missed </a:t>
                </a:r>
                <a:r>
                  <a:rPr lang="en-US" sz="2800" dirty="0" smtClean="0"/>
                  <a:t>cache?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3675"/>
                <a:ext cx="7920880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538" t="-2148" r="-1538" b="-5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1560" y="3130805"/>
                <a:ext cx="7920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Instruction miss cycles =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𝐼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b="0" i="1" dirty="0" smtClean="0">
                        <a:latin typeface="Cambria Math"/>
                      </a:rPr>
                      <m:t>%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 dirty="0">
                        <a:latin typeface="Cambria Math"/>
                      </a:rPr>
                      <m:t>100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i="1" dirty="0">
                        <a:latin typeface="Cambria Math"/>
                      </a:rPr>
                      <m:t>.</m:t>
                    </m:r>
                    <m:r>
                      <a:rPr lang="en-US" sz="2800" i="1" dirty="0">
                        <a:latin typeface="Cambria Math"/>
                      </a:rPr>
                      <m:t>0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 dirty="0">
                        <a:latin typeface="Cambria Math"/>
                      </a:rPr>
                      <m:t>𝐼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30805"/>
                <a:ext cx="792088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38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1560" y="3744035"/>
                <a:ext cx="79208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With 36% </a:t>
                </a:r>
                <a:r>
                  <a:rPr lang="en-US" sz="2800" dirty="0"/>
                  <a:t>loads and </a:t>
                </a:r>
                <a:r>
                  <a:rPr lang="en-US" sz="2800" dirty="0" smtClean="0"/>
                  <a:t>stores,</a:t>
                </a:r>
              </a:p>
              <a:p>
                <a:pPr algn="just"/>
                <a:r>
                  <a:rPr lang="en-US" sz="2800" dirty="0"/>
                  <a:t>Data miss </a:t>
                </a:r>
                <a:r>
                  <a:rPr lang="en-US" sz="2800" dirty="0" smtClean="0"/>
                  <a:t>cycles 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𝐼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 dirty="0">
                        <a:latin typeface="Cambria Math"/>
                      </a:rPr>
                      <m:t>36</m:t>
                    </m:r>
                    <m:r>
                      <a:rPr lang="en-US" sz="2800" i="1" dirty="0">
                        <a:latin typeface="Cambria Math"/>
                      </a:rPr>
                      <m:t>%×</m:t>
                    </m:r>
                    <m:r>
                      <a:rPr lang="en-US" sz="2800" i="1" dirty="0">
                        <a:latin typeface="Cambria Math"/>
                      </a:rPr>
                      <m:t>4</m:t>
                    </m:r>
                    <m:r>
                      <a:rPr lang="en-US" sz="2800" i="1" dirty="0">
                        <a:latin typeface="Cambria Math"/>
                      </a:rPr>
                      <m:t>%×</m:t>
                    </m:r>
                    <m:r>
                      <a:rPr lang="en-US" sz="2800" i="1" dirty="0">
                        <a:latin typeface="Cambria Math"/>
                      </a:rPr>
                      <m:t>100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1</m:t>
                    </m:r>
                    <m:r>
                      <a:rPr lang="en-US" sz="2800" b="0" i="1" dirty="0" smtClean="0">
                        <a:latin typeface="Cambria Math"/>
                      </a:rPr>
                      <m:t>.</m:t>
                    </m:r>
                    <m:r>
                      <a:rPr lang="en-US" sz="2800" b="0" i="1" dirty="0" smtClean="0">
                        <a:latin typeface="Cambria Math"/>
                      </a:rPr>
                      <m:t>44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 dirty="0">
                        <a:latin typeface="Cambria Math"/>
                      </a:rPr>
                      <m:t>𝐼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744035"/>
                <a:ext cx="792088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3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1560" y="4869160"/>
                <a:ext cx="7920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CPI with memory </a:t>
                </a:r>
                <a:r>
                  <a:rPr lang="en-US" sz="2800" dirty="0"/>
                  <a:t>stalls </a:t>
                </a:r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.</m:t>
                    </m:r>
                    <m:r>
                      <a:rPr lang="en-US" sz="2800" i="1" dirty="0" smtClean="0">
                        <a:latin typeface="Cambria Math"/>
                      </a:rPr>
                      <m:t>44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5</m:t>
                    </m:r>
                    <m:r>
                      <a:rPr lang="en-US" sz="2800" i="1" dirty="0">
                        <a:latin typeface="Cambria Math"/>
                      </a:rPr>
                      <m:t>.</m:t>
                    </m:r>
                    <m:r>
                      <a:rPr lang="en-US" sz="2800" i="1" dirty="0">
                        <a:latin typeface="Cambria Math"/>
                      </a:rPr>
                      <m:t>44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869160"/>
                <a:ext cx="792088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53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1559" y="5499230"/>
                <a:ext cx="7920881" cy="643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latin typeface="Cambria Math"/>
                        </a:rPr>
                        <m:t>Speedup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/>
                                </a:rPr>
                                <m:t>CPI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/>
                                </a:rPr>
                                <m:t>stall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/>
                                </a:rPr>
                                <m:t>CPI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latin typeface="Cambria Math"/>
                                </a:rPr>
                                <m:t>perfect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/>
                            </a:rPr>
                            <m:t>=</m:t>
                          </m:r>
                        </m:den>
                      </m:f>
                      <m:f>
                        <m:fPr>
                          <m:type m:val="lin"/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</a:rPr>
                            <m:t>5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.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44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dirty="0" smtClean="0">
                          <a:latin typeface="Cambria Math"/>
                        </a:rPr>
                        <m:t>=</m:t>
                      </m:r>
                      <m:r>
                        <a:rPr lang="en-US" sz="2800" i="1" dirty="0" smtClean="0">
                          <a:latin typeface="Cambria Math"/>
                        </a:rPr>
                        <m:t>2</m:t>
                      </m:r>
                      <m:r>
                        <a:rPr lang="en-US" sz="2800" i="1" dirty="0" smtClean="0">
                          <a:latin typeface="Cambria Math"/>
                        </a:rPr>
                        <m:t>.</m:t>
                      </m:r>
                      <m:r>
                        <a:rPr lang="en-US" sz="2800" i="1" dirty="0" smtClean="0">
                          <a:latin typeface="Cambria Math"/>
                        </a:rPr>
                        <m:t>77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5499230"/>
                <a:ext cx="7920881" cy="6439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215" y="512050"/>
            <a:ext cx="7998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Example</a:t>
            </a:r>
            <a:r>
              <a:rPr lang="en-US" sz="2800" dirty="0" smtClean="0"/>
              <a:t>: Accelerating processor </a:t>
            </a:r>
            <a:r>
              <a:rPr lang="en-US" sz="2800" dirty="0"/>
              <a:t>but </a:t>
            </a:r>
            <a:r>
              <a:rPr lang="en-US" sz="2800" dirty="0" smtClean="0"/>
              <a:t>not </a:t>
            </a:r>
            <a:r>
              <a:rPr lang="en-US" sz="2800" dirty="0"/>
              <a:t>memory. Memory stalls time fraction is increased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9215" y="1583795"/>
                <a:ext cx="799823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CPI reduced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, system </a:t>
                </a:r>
                <a:r>
                  <a:rPr lang="en-US" sz="2800" dirty="0"/>
                  <a:t>with </a:t>
                </a:r>
                <a:r>
                  <a:rPr lang="en-US" sz="2800" dirty="0" smtClean="0"/>
                  <a:t>cache misses have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CPI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3</m:t>
                    </m:r>
                    <m:r>
                      <a:rPr lang="en-US" sz="2800" i="1" dirty="0" smtClean="0">
                        <a:latin typeface="Cambria Math"/>
                      </a:rPr>
                      <m:t>.</m:t>
                    </m:r>
                    <m:r>
                      <a:rPr lang="en-US" sz="2800" i="1" dirty="0" smtClean="0">
                        <a:latin typeface="Cambria Math"/>
                      </a:rPr>
                      <m:t>44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4</m:t>
                    </m:r>
                    <m:r>
                      <a:rPr lang="en-US" sz="2800" i="1" dirty="0" smtClean="0">
                        <a:latin typeface="Cambria Math"/>
                      </a:rPr>
                      <m:t>.</m:t>
                    </m:r>
                    <m:r>
                      <a:rPr lang="en-US" sz="2800" i="1" dirty="0" smtClean="0">
                        <a:latin typeface="Cambria Math"/>
                      </a:rPr>
                      <m:t>44</m:t>
                    </m:r>
                  </m:oMath>
                </a14:m>
                <a:r>
                  <a:rPr lang="en-US" sz="2800" dirty="0" smtClean="0"/>
                  <a:t>. System </a:t>
                </a:r>
                <a:r>
                  <a:rPr lang="en-US" sz="2800" dirty="0"/>
                  <a:t>with </a:t>
                </a:r>
                <a:r>
                  <a:rPr lang="en-US" sz="2800" dirty="0" smtClean="0"/>
                  <a:t>perfect </a:t>
                </a:r>
                <a:r>
                  <a:rPr lang="en-US" sz="2800" dirty="0"/>
                  <a:t>cache </a:t>
                </a:r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4</m:t>
                        </m:r>
                        <m:r>
                          <a:rPr lang="en-US" sz="2800" i="1" dirty="0">
                            <a:latin typeface="Cambria Math"/>
                          </a:rPr>
                          <m:t>.</m:t>
                        </m:r>
                        <m:r>
                          <a:rPr lang="en-US" sz="2800" i="1" dirty="0">
                            <a:latin typeface="Cambria Math"/>
                          </a:rPr>
                          <m:t>44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4</m:t>
                    </m:r>
                    <m:r>
                      <a:rPr lang="en-US" sz="2800" i="1" dirty="0" smtClean="0">
                        <a:latin typeface="Cambria Math"/>
                      </a:rPr>
                      <m:t>.</m:t>
                    </m:r>
                    <m:r>
                      <a:rPr lang="en-US" sz="2800" i="1" dirty="0" smtClean="0">
                        <a:latin typeface="Cambria Math"/>
                      </a:rPr>
                      <m:t>44</m:t>
                    </m:r>
                  </m:oMath>
                </a14:m>
                <a:r>
                  <a:rPr lang="en-US" sz="2800" dirty="0" smtClean="0"/>
                  <a:t> faster.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15" y="1583795"/>
                <a:ext cx="799823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24" t="-3965" r="-1601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9216" y="2954660"/>
                <a:ext cx="799822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The execution </a:t>
                </a:r>
                <a:r>
                  <a:rPr lang="en-US" sz="2800" dirty="0"/>
                  <a:t>time spent on memory </a:t>
                </a:r>
                <a:r>
                  <a:rPr lang="en-US" sz="2800" dirty="0" smtClean="0"/>
                  <a:t>stalls increases from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3</m:t>
                        </m:r>
                        <m:r>
                          <a:rPr lang="en-US" sz="2800" i="1" dirty="0">
                            <a:latin typeface="Cambria Math"/>
                          </a:rPr>
                          <m:t>.</m:t>
                        </m:r>
                        <m:r>
                          <a:rPr lang="en-US" sz="2800" i="1" dirty="0">
                            <a:latin typeface="Cambria Math"/>
                          </a:rPr>
                          <m:t>44</m:t>
                        </m:r>
                      </m:num>
                      <m:den>
                        <m:r>
                          <a:rPr lang="en-US" sz="2800" i="1" dirty="0">
                            <a:latin typeface="Cambria Math"/>
                          </a:rPr>
                          <m:t>5</m:t>
                        </m:r>
                        <m:r>
                          <a:rPr lang="en-US" sz="2800" i="1" dirty="0">
                            <a:latin typeface="Cambria Math"/>
                          </a:rPr>
                          <m:t>.</m:t>
                        </m:r>
                        <m:r>
                          <a:rPr lang="en-US" sz="2800" i="1" dirty="0">
                            <a:latin typeface="Cambria Math"/>
                          </a:rPr>
                          <m:t>44</m:t>
                        </m:r>
                      </m:den>
                    </m:f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63</m:t>
                    </m:r>
                    <m:r>
                      <a:rPr lang="en-US" sz="2800" i="1" dirty="0" smtClean="0">
                        <a:latin typeface="Cambria Math"/>
                      </a:rPr>
                      <m:t>%</m:t>
                    </m:r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3</m:t>
                        </m:r>
                        <m:r>
                          <a:rPr lang="en-US" sz="2800" i="1" dirty="0">
                            <a:latin typeface="Cambria Math"/>
                          </a:rPr>
                          <m:t>.</m:t>
                        </m:r>
                        <m:r>
                          <a:rPr lang="en-US" sz="2800" i="1" dirty="0">
                            <a:latin typeface="Cambria Math"/>
                          </a:rPr>
                          <m:t>44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4</m:t>
                        </m:r>
                        <m:r>
                          <a:rPr lang="en-US" sz="2800" i="1" dirty="0">
                            <a:latin typeface="Cambria Math"/>
                          </a:rPr>
                          <m:t>.</m:t>
                        </m:r>
                        <m:r>
                          <a:rPr lang="en-US" sz="2800" i="1" dirty="0">
                            <a:latin typeface="Cambria Math"/>
                          </a:rPr>
                          <m:t>44</m:t>
                        </m:r>
                      </m:den>
                    </m:f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77</m:t>
                    </m:r>
                    <m:r>
                      <a:rPr lang="en-US" sz="2800" i="1" dirty="0">
                        <a:latin typeface="Cambria Math"/>
                      </a:rPr>
                      <m:t>%</m:t>
                    </m:r>
                  </m:oMath>
                </a14:m>
                <a:r>
                  <a:rPr lang="en-US" sz="2800" dirty="0" smtClean="0"/>
                  <a:t>.</a:t>
                </a:r>
                <a:r>
                  <a:rPr lang="en-US" sz="2800" dirty="0">
                    <a:sym typeface="Wingdings" panose="05000000000000000000" pitchFamily="2" charset="2"/>
                  </a:rPr>
                  <a:t> 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16" y="2954660"/>
                <a:ext cx="7998229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24" t="-5769" r="-160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9216" y="3916195"/>
                <a:ext cx="7998229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Processor’s clock cycle reduced by 2x, but memory bus not,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/>
                          </a:rPr>
                          <m:t>CPI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/>
                          </a:rPr>
                          <m:t>stall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%×</m:t>
                    </m:r>
                    <m:r>
                      <a:rPr lang="en-US" sz="2800" i="1" dirty="0" smtClean="0">
                        <a:latin typeface="Cambria Math"/>
                      </a:rPr>
                      <m:t>200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36</m:t>
                    </m:r>
                    <m:r>
                      <a:rPr lang="en-US" sz="2800" i="1" dirty="0" smtClean="0">
                        <a:latin typeface="Cambria Math"/>
                      </a:rPr>
                      <m:t>%×</m:t>
                    </m:r>
                    <m:r>
                      <a:rPr lang="en-US" sz="2800" i="1" dirty="0" smtClean="0">
                        <a:latin typeface="Cambria Math"/>
                      </a:rPr>
                      <m:t>4</m:t>
                    </m:r>
                    <m:r>
                      <a:rPr lang="en-US" sz="2800" i="1" dirty="0" smtClean="0">
                        <a:latin typeface="Cambria Math"/>
                      </a:rPr>
                      <m:t>%×</m:t>
                    </m:r>
                    <m:r>
                      <a:rPr lang="en-US" sz="2800" i="1" dirty="0" smtClean="0">
                        <a:latin typeface="Cambria Math"/>
                      </a:rPr>
                      <m:t>200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8</m:t>
                    </m:r>
                    <m:r>
                      <a:rPr lang="en-US" sz="2800" i="1" dirty="0" smtClean="0">
                        <a:latin typeface="Cambria Math"/>
                      </a:rPr>
                      <m:t>.</m:t>
                    </m:r>
                    <m:r>
                      <a:rPr lang="en-US" sz="2800" i="1" dirty="0" smtClean="0">
                        <a:latin typeface="Cambria Math"/>
                      </a:rPr>
                      <m:t>88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16" y="3916195"/>
                <a:ext cx="7998229" cy="1415772"/>
              </a:xfrm>
              <a:prstGeom prst="rect">
                <a:avLst/>
              </a:prstGeom>
              <a:blipFill rotWithShape="1">
                <a:blip r:embed="rId4"/>
                <a:stretch>
                  <a:fillRect l="-1524" t="-3863" r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1560" y="5358265"/>
                <a:ext cx="7920880" cy="985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/>
                              </a:rPr>
                              <m:t>Perf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/>
                              </a:rPr>
                              <m:t>slow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/>
                              </a:rPr>
                              <m:t>Perf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Cambria Math"/>
                              </a:rPr>
                              <m:t>fast</m:t>
                            </m:r>
                          </m:sub>
                        </m:sSub>
                      </m:den>
                    </m:f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5</m:t>
                        </m:r>
                        <m:r>
                          <a:rPr lang="en-US" sz="2800" i="1" dirty="0">
                            <a:latin typeface="Cambria Math"/>
                          </a:rPr>
                          <m:t>.</m:t>
                        </m:r>
                        <m:r>
                          <a:rPr lang="en-US" sz="2800" i="1" dirty="0">
                            <a:latin typeface="Cambria Math"/>
                          </a:rPr>
                          <m:t>44</m:t>
                        </m:r>
                      </m:num>
                      <m:den>
                        <m:d>
                          <m:d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8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88</m:t>
                            </m:r>
                            <m:r>
                              <a:rPr lang="en-US" sz="2800" i="1" dirty="0" smtClean="0">
                                <a:latin typeface="Cambria Math"/>
                              </a:rPr>
                              <m:t>×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/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.</m:t>
                    </m:r>
                    <m:r>
                      <a:rPr lang="en-US" sz="2800" i="1" dirty="0" smtClean="0">
                        <a:latin typeface="Cambria Math"/>
                      </a:rPr>
                      <m:t>22</m:t>
                    </m:r>
                  </m:oMath>
                </a14:m>
                <a:r>
                  <a:rPr lang="en-US" sz="2800" dirty="0" smtClean="0"/>
                  <a:t>, rather than 2x.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58265"/>
                <a:ext cx="7920880" cy="985783"/>
              </a:xfrm>
              <a:prstGeom prst="rect">
                <a:avLst/>
              </a:prstGeom>
              <a:blipFill rotWithShape="1">
                <a:blip r:embed="rId5"/>
                <a:stretch>
                  <a:fillRect l="-1538" t="-5556" r="-153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0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555" y="751344"/>
            <a:ext cx="79658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Relative </a:t>
            </a:r>
            <a:r>
              <a:rPr lang="en-US" sz="2800" dirty="0"/>
              <a:t>cache penalties increase as a </a:t>
            </a:r>
            <a:r>
              <a:rPr lang="en-US" sz="2800" dirty="0" smtClean="0"/>
              <a:t>processor becomes </a:t>
            </a:r>
            <a:r>
              <a:rPr lang="en-US" sz="2800" dirty="0"/>
              <a:t>faster. </a:t>
            </a:r>
            <a:endParaRPr lang="en-US" sz="2800" dirty="0" smtClean="0"/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If </a:t>
            </a:r>
            <a:r>
              <a:rPr lang="en-US" sz="2800" dirty="0"/>
              <a:t>a processor improves both </a:t>
            </a:r>
            <a:r>
              <a:rPr lang="en-US" sz="2800" dirty="0" smtClean="0"/>
              <a:t>CPI and clock rate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smaller </a:t>
            </a:r>
            <a:r>
              <a:rPr lang="en-US" sz="2400" dirty="0"/>
              <a:t>the CPI, the more </a:t>
            </a:r>
            <a:r>
              <a:rPr lang="en-US" sz="2400" dirty="0" smtClean="0"/>
              <a:t>impact </a:t>
            </a:r>
            <a:r>
              <a:rPr lang="en-US" sz="2400" dirty="0"/>
              <a:t>of stall </a:t>
            </a:r>
            <a:r>
              <a:rPr lang="en-US" sz="2400" dirty="0" smtClean="0"/>
              <a:t>cycles is.</a:t>
            </a:r>
            <a:endParaRPr lang="en-US" sz="24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the </a:t>
            </a:r>
            <a:r>
              <a:rPr lang="en-US" sz="2400" dirty="0" smtClean="0"/>
              <a:t>main memories </a:t>
            </a:r>
            <a:r>
              <a:rPr lang="en-US" sz="2400" dirty="0"/>
              <a:t>of </a:t>
            </a:r>
            <a:r>
              <a:rPr lang="en-US" sz="2400" dirty="0" smtClean="0"/>
              <a:t>two processors </a:t>
            </a:r>
            <a:r>
              <a:rPr lang="en-US" sz="2400" dirty="0"/>
              <a:t>have the same absolute access times, </a:t>
            </a:r>
            <a:r>
              <a:rPr lang="en-US" sz="2400" dirty="0" smtClean="0"/>
              <a:t>higher processor’s </a:t>
            </a:r>
            <a:r>
              <a:rPr lang="en-US" sz="2400" dirty="0"/>
              <a:t>clock rate leads to </a:t>
            </a:r>
            <a:r>
              <a:rPr lang="en-US" sz="2400" dirty="0" smtClean="0"/>
              <a:t>larger </a:t>
            </a:r>
            <a:r>
              <a:rPr lang="en-US" sz="2400" dirty="0"/>
              <a:t>miss penalty.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555" y="4050068"/>
            <a:ext cx="79658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importance of cache performance </a:t>
            </a:r>
            <a:r>
              <a:rPr lang="en-US" sz="2800" dirty="0" smtClean="0"/>
              <a:t>for processors </a:t>
            </a:r>
            <a:r>
              <a:rPr lang="en-US" sz="2800" dirty="0"/>
              <a:t>with </a:t>
            </a:r>
            <a:r>
              <a:rPr lang="en-US" sz="2800" dirty="0" smtClean="0"/>
              <a:t>small CPI and faster clock is greater. 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/>
              <a:t>Reducing Cache </a:t>
            </a:r>
            <a:r>
              <a:rPr lang="en-US" sz="3600" dirty="0" smtClean="0"/>
              <a:t>Misses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76545" y="998730"/>
            <a:ext cx="8190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Direct map </a:t>
            </a:r>
            <a:r>
              <a:rPr lang="en-US" sz="2800" dirty="0"/>
              <a:t>scheme places </a:t>
            </a:r>
            <a:r>
              <a:rPr lang="en-US" sz="2800" dirty="0" smtClean="0"/>
              <a:t>a </a:t>
            </a:r>
            <a:r>
              <a:rPr lang="en-US" sz="2800" dirty="0"/>
              <a:t>block </a:t>
            </a:r>
            <a:r>
              <a:rPr lang="en-US" sz="2800" dirty="0" smtClean="0"/>
              <a:t>in a </a:t>
            </a:r>
            <a:r>
              <a:rPr lang="en-US" sz="2800" b="1" dirty="0" smtClean="0"/>
              <a:t>unique</a:t>
            </a:r>
            <a:r>
              <a:rPr lang="en-US" sz="2800" dirty="0" smtClean="0"/>
              <a:t> </a:t>
            </a:r>
            <a:r>
              <a:rPr lang="en-US" sz="2800" dirty="0"/>
              <a:t>location.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6545" y="1791977"/>
            <a:ext cx="819091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Fully </a:t>
            </a:r>
            <a:r>
              <a:rPr lang="en-US" sz="2800" b="1" dirty="0">
                <a:solidFill>
                  <a:srgbClr val="0000FF"/>
                </a:solidFill>
              </a:rPr>
              <a:t>associative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scheme places a </a:t>
            </a:r>
            <a:r>
              <a:rPr lang="en-US" sz="2800" dirty="0"/>
              <a:t>block </a:t>
            </a:r>
            <a:r>
              <a:rPr lang="en-US" sz="2800" dirty="0" smtClean="0"/>
              <a:t>in </a:t>
            </a:r>
            <a:r>
              <a:rPr lang="en-US" sz="2800" b="1" dirty="0"/>
              <a:t>any</a:t>
            </a:r>
            <a:r>
              <a:rPr lang="en-US" sz="2800" i="1" dirty="0"/>
              <a:t> </a:t>
            </a:r>
            <a:r>
              <a:rPr lang="en-US" sz="2800" dirty="0" smtClean="0"/>
              <a:t>location.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All cache’s entries must be searched.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Expensive: done </a:t>
            </a:r>
            <a:r>
              <a:rPr lang="en-US" sz="2400" dirty="0"/>
              <a:t>in parallel with a </a:t>
            </a:r>
            <a:r>
              <a:rPr lang="en-US" sz="2400" dirty="0" smtClean="0"/>
              <a:t>comparator for each entry.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ractical </a:t>
            </a:r>
            <a:r>
              <a:rPr lang="en-US" sz="2400" dirty="0"/>
              <a:t>only </a:t>
            </a:r>
            <a:r>
              <a:rPr lang="en-US" sz="2400" dirty="0" smtClean="0"/>
              <a:t>for caches </a:t>
            </a:r>
            <a:r>
              <a:rPr lang="en-US" sz="2400" dirty="0"/>
              <a:t>with </a:t>
            </a:r>
            <a:r>
              <a:rPr lang="en-US" sz="2400" dirty="0" smtClean="0"/>
              <a:t>a small number </a:t>
            </a:r>
            <a:r>
              <a:rPr lang="en-US" sz="2400" dirty="0"/>
              <a:t>of blocks.</a:t>
            </a:r>
            <a:r>
              <a:rPr lang="en-US" sz="24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6545" y="3969060"/>
                <a:ext cx="8190910" cy="2231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2800" dirty="0" smtClean="0"/>
                  <a:t>A middle solution is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called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</a:rPr>
                  <a:t>-way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set-associative </a:t>
                </a:r>
                <a:r>
                  <a:rPr lang="en-US" sz="2800" dirty="0" smtClean="0"/>
                  <a:t>map. </a:t>
                </a:r>
              </a:p>
              <a:p>
                <a:pPr marL="342900" indent="-34290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Fixed </a:t>
                </a:r>
                <a:r>
                  <a:rPr lang="en-US" sz="2400" dirty="0"/>
                  <a:t>number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latin typeface="Cambria Math"/>
                      </a:rPr>
                      <m:t>𝒏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of locations where a block </a:t>
                </a:r>
                <a:r>
                  <a:rPr lang="en-US" sz="2400" dirty="0"/>
                  <a:t>can be </a:t>
                </a:r>
                <a:r>
                  <a:rPr lang="en-US" sz="2400" dirty="0" smtClean="0"/>
                  <a:t>placed.</a:t>
                </a:r>
              </a:p>
              <a:p>
                <a:pPr marL="342900" indent="-34290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 number </a:t>
                </a:r>
                <a:r>
                  <a:rPr lang="en-US" sz="2400" dirty="0"/>
                  <a:t>of sets, each of which consists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smtClean="0"/>
                  <a:t>blocks.</a:t>
                </a:r>
              </a:p>
              <a:p>
                <a:pPr marL="342900" indent="-34290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 memory block maps </a:t>
                </a:r>
                <a:r>
                  <a:rPr lang="en-US" sz="2400" dirty="0"/>
                  <a:t>to a unique </a:t>
                </a:r>
                <a:r>
                  <a:rPr lang="en-US" sz="2400" b="1" dirty="0"/>
                  <a:t>set</a:t>
                </a:r>
                <a:r>
                  <a:rPr lang="en-US" sz="2400" i="1" dirty="0"/>
                  <a:t> </a:t>
                </a:r>
                <a:r>
                  <a:rPr lang="en-US" sz="2400" dirty="0"/>
                  <a:t>in the cache given by </a:t>
                </a:r>
                <a:r>
                  <a:rPr lang="en-US" sz="2400" dirty="0" smtClean="0"/>
                  <a:t>the index field. A </a:t>
                </a:r>
                <a:r>
                  <a:rPr lang="en-US" sz="2400" dirty="0"/>
                  <a:t>block </a:t>
                </a:r>
                <a:r>
                  <a:rPr lang="en-US" sz="2400" dirty="0" smtClean="0"/>
                  <a:t>is placed </a:t>
                </a:r>
                <a:r>
                  <a:rPr lang="en-US" sz="2400" dirty="0"/>
                  <a:t>in </a:t>
                </a:r>
                <a:r>
                  <a:rPr lang="en-US" sz="2400" b="1" dirty="0"/>
                  <a:t>any</a:t>
                </a:r>
                <a:r>
                  <a:rPr lang="en-US" sz="2400" i="1" dirty="0"/>
                  <a:t> </a:t>
                </a:r>
                <a:r>
                  <a:rPr lang="en-US" sz="2400" dirty="0"/>
                  <a:t>element of that set.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5" y="3969060"/>
                <a:ext cx="8190910" cy="2231380"/>
              </a:xfrm>
              <a:prstGeom prst="rect">
                <a:avLst/>
              </a:prstGeom>
              <a:blipFill rotWithShape="1">
                <a:blip r:embed="rId2"/>
                <a:stretch>
                  <a:fillRect l="-1488" t="-2459" r="-1190" b="-5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Memory Hierarchy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55" y="998730"/>
            <a:ext cx="8229600" cy="12151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memory system is organized as a </a:t>
            </a:r>
            <a:r>
              <a:rPr lang="en-US" sz="2400" dirty="0" smtClean="0"/>
              <a:t>hierarchy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A </a:t>
            </a:r>
            <a:r>
              <a:rPr lang="en-US" sz="2000" dirty="0"/>
              <a:t>level closer to the </a:t>
            </a:r>
            <a:r>
              <a:rPr lang="en-US" sz="2000" dirty="0" smtClean="0"/>
              <a:t>processor is a </a:t>
            </a:r>
            <a:r>
              <a:rPr lang="en-US" sz="2000" dirty="0"/>
              <a:t>subset of any level further </a:t>
            </a:r>
            <a:r>
              <a:rPr lang="en-US" sz="2000" dirty="0" smtClean="0"/>
              <a:t>away.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All </a:t>
            </a:r>
            <a:r>
              <a:rPr lang="en-US" sz="2000" dirty="0"/>
              <a:t>the data is stored at the </a:t>
            </a:r>
            <a:r>
              <a:rPr lang="en-US" sz="2000" dirty="0" smtClean="0"/>
              <a:t>lowest level.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84" y="2303841"/>
            <a:ext cx="5164001" cy="310537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37855" y="5409219"/>
            <a:ext cx="8229600" cy="855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Hierarchical implementation makes the illusion of a memory size as the largest, but can be accessed as the fastest.</a:t>
            </a:r>
            <a:endParaRPr lang="he-IL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5" y="728700"/>
            <a:ext cx="6930770" cy="530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256965" y="1313765"/>
            <a:ext cx="1035115" cy="2835315"/>
            <a:chOff x="4256965" y="1313765"/>
            <a:chExt cx="1035115" cy="283531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256965" y="3248980"/>
              <a:ext cx="810090" cy="900100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346975" y="1313765"/>
              <a:ext cx="945105" cy="270030"/>
            </a:xfrm>
            <a:prstGeom prst="rect">
              <a:avLst/>
            </a:prstGeom>
            <a:solidFill>
              <a:srgbClr val="FF33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56965" y="1313765"/>
            <a:ext cx="3105345" cy="2835315"/>
            <a:chOff x="4256965" y="1313765"/>
            <a:chExt cx="3105345" cy="283531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4256965" y="3248980"/>
              <a:ext cx="2430270" cy="900100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417205" y="1313765"/>
              <a:ext cx="945105" cy="270030"/>
            </a:xfrm>
            <a:prstGeom prst="rect">
              <a:avLst/>
            </a:prstGeom>
            <a:solidFill>
              <a:srgbClr val="FF33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761910" y="638690"/>
            <a:ext cx="2160240" cy="279031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67155" y="638689"/>
            <a:ext cx="2160240" cy="317285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31741" y="953725"/>
            <a:ext cx="2025225" cy="3195355"/>
            <a:chOff x="2231741" y="953725"/>
            <a:chExt cx="2025225" cy="3195355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2850558" y="3474007"/>
              <a:ext cx="1406408" cy="675073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254242" y="953725"/>
              <a:ext cx="1192633" cy="360040"/>
            </a:xfrm>
            <a:prstGeom prst="rect">
              <a:avLst/>
            </a:prstGeom>
            <a:solidFill>
              <a:srgbClr val="FF33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 Brace 20"/>
            <p:cNvSpPr/>
            <p:nvPr/>
          </p:nvSpPr>
          <p:spPr>
            <a:xfrm rot="16200000">
              <a:off x="2749297" y="2731424"/>
              <a:ext cx="225027" cy="1260139"/>
            </a:xfrm>
            <a:prstGeom prst="leftBrac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601670" y="638690"/>
            <a:ext cx="2070230" cy="279031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728700"/>
            <a:ext cx="8055895" cy="379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1550" y="4869160"/>
            <a:ext cx="805589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Cache size (blocks) = number </a:t>
            </a:r>
            <a:r>
              <a:rPr lang="en-US" sz="2800" b="1" dirty="0">
                <a:solidFill>
                  <a:srgbClr val="0000FF"/>
                </a:solidFill>
              </a:rPr>
              <a:t>of sets </a:t>
            </a:r>
            <a:r>
              <a:rPr lang="en-US" sz="2800" b="1" dirty="0" smtClean="0">
                <a:solidFill>
                  <a:srgbClr val="0000FF"/>
                </a:solidFill>
              </a:rPr>
              <a:t>x associativity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For fixed </a:t>
            </a:r>
            <a:r>
              <a:rPr lang="en-US" sz="2800" dirty="0"/>
              <a:t>cache </a:t>
            </a:r>
            <a:r>
              <a:rPr lang="en-US" sz="2800" dirty="0" smtClean="0"/>
              <a:t>size, </a:t>
            </a:r>
            <a:r>
              <a:rPr lang="en-US" sz="2800" dirty="0"/>
              <a:t>increasing the </a:t>
            </a:r>
            <a:r>
              <a:rPr lang="en-US" sz="2800" dirty="0" smtClean="0"/>
              <a:t>associativity decreases </a:t>
            </a:r>
            <a:r>
              <a:rPr lang="en-US" sz="2800" dirty="0"/>
              <a:t>the number of </a:t>
            </a:r>
            <a:r>
              <a:rPr lang="en-US" sz="2800" dirty="0" smtClean="0"/>
              <a:t>sets.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6636" y="1448781"/>
            <a:ext cx="630069" cy="18002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4284" y="2088995"/>
            <a:ext cx="1468244" cy="182138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41795" y="2107581"/>
            <a:ext cx="3036849" cy="170986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82238" y="4227615"/>
            <a:ext cx="6103915" cy="172191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86636" y="1694108"/>
            <a:ext cx="630069" cy="18002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90353" y="1939435"/>
            <a:ext cx="630069" cy="18002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90353" y="2184762"/>
            <a:ext cx="630069" cy="18002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94070" y="2426372"/>
            <a:ext cx="630069" cy="18002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94070" y="2671699"/>
            <a:ext cx="630069" cy="18002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97787" y="2917026"/>
            <a:ext cx="630069" cy="18002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97787" y="3162353"/>
            <a:ext cx="630069" cy="18002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40567" y="2326888"/>
            <a:ext cx="1468244" cy="182138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44284" y="2572215"/>
            <a:ext cx="1468244" cy="182138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40567" y="2816046"/>
            <a:ext cx="1468244" cy="182138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445512" y="2349190"/>
            <a:ext cx="3036849" cy="170986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03675"/>
            <a:ext cx="6564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smtClean="0"/>
              <a:t>Example</a:t>
            </a:r>
            <a:r>
              <a:rPr lang="en-US" sz="2800" dirty="0" smtClean="0"/>
              <a:t>: Misses </a:t>
            </a:r>
            <a:r>
              <a:rPr lang="en-US" sz="2800" dirty="0"/>
              <a:t>and </a:t>
            </a:r>
            <a:r>
              <a:rPr lang="en-US" sz="2800" dirty="0" smtClean="0"/>
              <a:t>associativity </a:t>
            </a:r>
            <a:r>
              <a:rPr lang="en-US" sz="2800" dirty="0"/>
              <a:t>in </a:t>
            </a:r>
            <a:r>
              <a:rPr lang="en-US" sz="2800" dirty="0" smtClean="0"/>
              <a:t>caches.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11560" y="1088740"/>
            <a:ext cx="792088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 smtClean="0"/>
              <a:t>Three caches of 4 1-word blocks, fully </a:t>
            </a:r>
            <a:r>
              <a:rPr lang="en-US" sz="2400" dirty="0"/>
              <a:t>associative, </a:t>
            </a:r>
            <a:r>
              <a:rPr lang="en-US" sz="2400" dirty="0" smtClean="0"/>
              <a:t>two-way </a:t>
            </a:r>
            <a:r>
              <a:rPr lang="en-US" sz="2400" dirty="0"/>
              <a:t>set associative, and </a:t>
            </a:r>
            <a:r>
              <a:rPr lang="en-US" sz="2400" dirty="0" smtClean="0"/>
              <a:t>direct mapped.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/>
              <a:t>For </a:t>
            </a:r>
            <a:r>
              <a:rPr lang="en-US" sz="2400" dirty="0"/>
              <a:t>the </a:t>
            </a:r>
            <a:r>
              <a:rPr lang="en-US" sz="2400" dirty="0" smtClean="0"/>
              <a:t>sequence </a:t>
            </a:r>
            <a:r>
              <a:rPr lang="en-US" sz="2400" dirty="0"/>
              <a:t>of block addresses: 0, 8, 0, 6, </a:t>
            </a:r>
            <a:r>
              <a:rPr lang="en-US" sz="2400" dirty="0" smtClean="0"/>
              <a:t>8, what is the number </a:t>
            </a:r>
            <a:r>
              <a:rPr lang="en-US" sz="2400" dirty="0"/>
              <a:t>of misses for each </a:t>
            </a:r>
            <a:r>
              <a:rPr lang="en-US" sz="2400" dirty="0" smtClean="0"/>
              <a:t>cache?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11998" y="2978950"/>
            <a:ext cx="7184990" cy="3425946"/>
            <a:chOff x="911998" y="2978950"/>
            <a:chExt cx="7184990" cy="3425946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086" y="3190346"/>
              <a:ext cx="3240902" cy="11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998" y="4379109"/>
              <a:ext cx="7184989" cy="202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911998" y="2978950"/>
              <a:ext cx="23559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direct mapped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71801" y="3926069"/>
            <a:ext cx="1350149" cy="2478827"/>
            <a:chOff x="2771801" y="3926069"/>
            <a:chExt cx="1350149" cy="2478827"/>
          </a:xfrm>
        </p:grpSpPr>
        <p:sp>
          <p:nvSpPr>
            <p:cNvPr id="5" name="Oval 4"/>
            <p:cNvSpPr/>
            <p:nvPr/>
          </p:nvSpPr>
          <p:spPr>
            <a:xfrm>
              <a:off x="3012466" y="5107813"/>
              <a:ext cx="794449" cy="129708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71801" y="3926069"/>
              <a:ext cx="135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5 misses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9" y="1904525"/>
            <a:ext cx="7229994" cy="19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28" y="683695"/>
            <a:ext cx="3240360" cy="118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1590" y="1430407"/>
            <a:ext cx="3975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two-way set associative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40882" y="2602069"/>
            <a:ext cx="1350149" cy="1652798"/>
            <a:chOff x="2640882" y="2602069"/>
            <a:chExt cx="1350149" cy="1652798"/>
          </a:xfrm>
        </p:grpSpPr>
        <p:sp>
          <p:nvSpPr>
            <p:cNvPr id="6" name="Oval 5"/>
            <p:cNvSpPr/>
            <p:nvPr/>
          </p:nvSpPr>
          <p:spPr>
            <a:xfrm>
              <a:off x="2883707" y="2602069"/>
              <a:ext cx="794449" cy="4950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0882" y="3793202"/>
              <a:ext cx="135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4 misses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876408" y="3367155"/>
              <a:ext cx="794449" cy="4950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1998" y="3834045"/>
            <a:ext cx="7350412" cy="2475275"/>
            <a:chOff x="911998" y="3834045"/>
            <a:chExt cx="7350412" cy="2475275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998" y="4315090"/>
              <a:ext cx="7184989" cy="1994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659131" y="3834045"/>
              <a:ext cx="26032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/>
                <a:t>fully associative</a:t>
              </a:r>
              <a:endParaRPr lang="en-US" sz="2800" b="1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633061" y="5004175"/>
            <a:ext cx="1350149" cy="1642506"/>
            <a:chOff x="2633061" y="5004175"/>
            <a:chExt cx="1350149" cy="1642506"/>
          </a:xfrm>
        </p:grpSpPr>
        <p:sp>
          <p:nvSpPr>
            <p:cNvPr id="12" name="TextBox 11"/>
            <p:cNvSpPr txBox="1"/>
            <p:nvPr/>
          </p:nvSpPr>
          <p:spPr>
            <a:xfrm>
              <a:off x="2633061" y="6185016"/>
              <a:ext cx="135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3 misses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922456" y="5724255"/>
              <a:ext cx="794449" cy="3037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922456" y="5004175"/>
              <a:ext cx="794449" cy="4950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44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549" y="548680"/>
            <a:ext cx="80558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/>
              <a:t>Size and associativity are dependent in determining cache performance.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For 8 blocks </a:t>
            </a:r>
            <a:r>
              <a:rPr lang="en-US" sz="2400" dirty="0"/>
              <a:t>in </a:t>
            </a:r>
            <a:r>
              <a:rPr lang="en-US" sz="2400" dirty="0" smtClean="0"/>
              <a:t>the cache</a:t>
            </a:r>
            <a:r>
              <a:rPr lang="en-US" sz="2400" dirty="0"/>
              <a:t>, </a:t>
            </a:r>
            <a:r>
              <a:rPr lang="en-US" sz="2400" dirty="0" smtClean="0"/>
              <a:t>there are </a:t>
            </a:r>
            <a:r>
              <a:rPr lang="en-US" sz="2400" dirty="0"/>
              <a:t>no replacements in the two-way set-associative </a:t>
            </a:r>
            <a:r>
              <a:rPr lang="en-US" sz="2400" dirty="0" smtClean="0"/>
              <a:t>cache. (why?)</a:t>
            </a:r>
            <a:endParaRPr lang="en-US" sz="2400" dirty="0"/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There are same </a:t>
            </a:r>
            <a:r>
              <a:rPr lang="en-US" sz="2400" dirty="0"/>
              <a:t>number of misses as </a:t>
            </a:r>
            <a:r>
              <a:rPr lang="en-US" sz="2400" dirty="0" smtClean="0"/>
              <a:t>the fully </a:t>
            </a:r>
            <a:r>
              <a:rPr lang="en-US" sz="2400" dirty="0"/>
              <a:t>associative cache. </a:t>
            </a:r>
            <a:endParaRPr lang="en-US" sz="2400" dirty="0" smtClean="0"/>
          </a:p>
          <a:p>
            <a:pPr algn="just">
              <a:spcBef>
                <a:spcPts val="1200"/>
              </a:spcBef>
            </a:pPr>
            <a:r>
              <a:rPr lang="en-US" sz="2400" dirty="0"/>
              <a:t>For </a:t>
            </a:r>
            <a:r>
              <a:rPr lang="en-US" sz="2400" dirty="0" smtClean="0"/>
              <a:t>16 </a:t>
            </a:r>
            <a:r>
              <a:rPr lang="en-US" sz="2400" dirty="0"/>
              <a:t>blocks, all three caches </a:t>
            </a:r>
            <a:r>
              <a:rPr lang="en-US" sz="2400" dirty="0" smtClean="0"/>
              <a:t>would have </a:t>
            </a:r>
            <a:r>
              <a:rPr lang="en-US" sz="2400" dirty="0"/>
              <a:t>the same number of misses. </a:t>
            </a:r>
            <a:endParaRPr lang="en-US" sz="2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11560" y="4092460"/>
            <a:ext cx="7767356" cy="2058956"/>
            <a:chOff x="611560" y="4092460"/>
            <a:chExt cx="7767356" cy="2058956"/>
          </a:xfrm>
        </p:grpSpPr>
        <p:sp>
          <p:nvSpPr>
            <p:cNvPr id="3" name="Rectangle 2"/>
            <p:cNvSpPr/>
            <p:nvPr/>
          </p:nvSpPr>
          <p:spPr>
            <a:xfrm>
              <a:off x="611560" y="4092460"/>
              <a:ext cx="77673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Benchmarks of </a:t>
              </a:r>
              <a:r>
                <a:rPr lang="en-US" sz="2400" dirty="0"/>
                <a:t>a 64 KB data cache </a:t>
              </a:r>
              <a:r>
                <a:rPr lang="en-US" sz="2400" dirty="0" smtClean="0"/>
                <a:t>with a </a:t>
              </a:r>
              <a:r>
                <a:rPr lang="en-US" sz="2400" dirty="0"/>
                <a:t>16-word block</a:t>
              </a: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689140"/>
              <a:ext cx="7767356" cy="1462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8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25" y="774501"/>
            <a:ext cx="6593993" cy="562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0647" y="278650"/>
            <a:ext cx="5316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Four-way </a:t>
            </a:r>
            <a:r>
              <a:rPr lang="en-US" sz="3200" dirty="0"/>
              <a:t>set-associative cache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56665" y="5319210"/>
            <a:ext cx="1350150" cy="945105"/>
            <a:chOff x="566555" y="5733669"/>
            <a:chExt cx="1350150" cy="945105"/>
          </a:xfrm>
        </p:grpSpPr>
        <p:sp>
          <p:nvSpPr>
            <p:cNvPr id="3" name="Rectangle 2"/>
            <p:cNvSpPr/>
            <p:nvPr/>
          </p:nvSpPr>
          <p:spPr>
            <a:xfrm>
              <a:off x="566555" y="5746030"/>
              <a:ext cx="135015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MUX </a:t>
              </a:r>
              <a:r>
                <a:rPr lang="en-US" dirty="0"/>
                <a:t>with a decoded select signal</a:t>
              </a:r>
            </a:p>
          </p:txBody>
        </p:sp>
        <p:sp>
          <p:nvSpPr>
            <p:cNvPr id="4" name="Rectangular Callout 3"/>
            <p:cNvSpPr/>
            <p:nvPr/>
          </p:nvSpPr>
          <p:spPr>
            <a:xfrm>
              <a:off x="566555" y="5733669"/>
              <a:ext cx="1350150" cy="945105"/>
            </a:xfrm>
            <a:prstGeom prst="wedgeRectCallout">
              <a:avLst>
                <a:gd name="adj1" fmla="val 231255"/>
                <a:gd name="adj2" fmla="val -17688"/>
              </a:avLst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90618" y="2816786"/>
            <a:ext cx="58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54736" y="4014065"/>
            <a:ext cx="99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024529" y="1268760"/>
            <a:ext cx="6327891" cy="1901953"/>
            <a:chOff x="2024529" y="1268760"/>
            <a:chExt cx="6327891" cy="1901953"/>
          </a:xfrm>
        </p:grpSpPr>
        <p:sp>
          <p:nvSpPr>
            <p:cNvPr id="6" name="Rounded Rectangle 5"/>
            <p:cNvSpPr/>
            <p:nvPr/>
          </p:nvSpPr>
          <p:spPr>
            <a:xfrm>
              <a:off x="2024529" y="2888941"/>
              <a:ext cx="6327891" cy="281772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56965" y="1268760"/>
              <a:ext cx="540060" cy="18002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4265" y="1268760"/>
            <a:ext cx="5992959" cy="3167906"/>
            <a:chOff x="2284265" y="1268760"/>
            <a:chExt cx="5992959" cy="3167906"/>
          </a:xfrm>
        </p:grpSpPr>
        <p:sp>
          <p:nvSpPr>
            <p:cNvPr id="10" name="Rounded Rectangle 9"/>
            <p:cNvSpPr/>
            <p:nvPr/>
          </p:nvSpPr>
          <p:spPr>
            <a:xfrm>
              <a:off x="2284265" y="4014065"/>
              <a:ext cx="5992959" cy="422601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86835" y="1268760"/>
              <a:ext cx="1080120" cy="18002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367430" y="1007430"/>
            <a:ext cx="1541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1-word block</a:t>
            </a:r>
          </a:p>
          <a:p>
            <a:r>
              <a:rPr lang="en-US" sz="2000" dirty="0" smtClean="0"/>
              <a:t>4-block set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615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rmAutofit/>
          </a:bodyPr>
          <a:lstStyle/>
          <a:p>
            <a:r>
              <a:rPr lang="en-US" sz="3600" dirty="0"/>
              <a:t>Locating a Block in the Cache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620087"/>
            <a:ext cx="796588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800" b="1" dirty="0" smtClean="0"/>
              <a:t>Set</a:t>
            </a:r>
            <a:r>
              <a:rPr lang="en-US" sz="2800" dirty="0" smtClean="0"/>
              <a:t> is found by the index. </a:t>
            </a:r>
            <a:r>
              <a:rPr lang="en-US" sz="2800" b="1" dirty="0" smtClean="0"/>
              <a:t>Tag</a:t>
            </a:r>
            <a:r>
              <a:rPr lang="en-US" sz="2800" dirty="0" smtClean="0"/>
              <a:t> of a block </a:t>
            </a:r>
            <a:r>
              <a:rPr lang="en-US" sz="2800" dirty="0"/>
              <a:t>within </a:t>
            </a:r>
            <a:r>
              <a:rPr lang="en-US" sz="2800" dirty="0" smtClean="0"/>
              <a:t>the appropriate </a:t>
            </a:r>
            <a:r>
              <a:rPr lang="en-US" sz="2800" dirty="0"/>
              <a:t>set is checked </a:t>
            </a:r>
            <a:r>
              <a:rPr lang="en-US" sz="2800" dirty="0" smtClean="0"/>
              <a:t>for matching. </a:t>
            </a:r>
            <a:r>
              <a:rPr lang="en-US" sz="2800" b="1" dirty="0" smtClean="0"/>
              <a:t>Block offset </a:t>
            </a:r>
            <a:r>
              <a:rPr lang="en-US" sz="2800" dirty="0" smtClean="0"/>
              <a:t>is the address of the word within the block. </a:t>
            </a:r>
          </a:p>
          <a:p>
            <a:pPr algn="just">
              <a:spcBef>
                <a:spcPts val="1200"/>
              </a:spcBef>
            </a:pPr>
            <a:r>
              <a:rPr lang="en-US" sz="2800" dirty="0" smtClean="0"/>
              <a:t>For </a:t>
            </a:r>
            <a:r>
              <a:rPr lang="en-US" sz="2800" b="1" dirty="0"/>
              <a:t>speed</a:t>
            </a:r>
            <a:r>
              <a:rPr lang="en-US" sz="2800" dirty="0"/>
              <a:t> </a:t>
            </a:r>
            <a:r>
              <a:rPr lang="en-US" sz="2800" dirty="0" smtClean="0"/>
              <a:t>all </a:t>
            </a:r>
            <a:r>
              <a:rPr lang="en-US" sz="2800" dirty="0"/>
              <a:t>the tags in </a:t>
            </a:r>
            <a:r>
              <a:rPr lang="en-US" sz="2800" dirty="0" smtClean="0"/>
              <a:t>a set are </a:t>
            </a:r>
            <a:r>
              <a:rPr lang="en-US" sz="2800" dirty="0"/>
              <a:t>searched </a:t>
            </a:r>
            <a:r>
              <a:rPr lang="en-US" sz="2800" dirty="0" smtClean="0"/>
              <a:t>in </a:t>
            </a:r>
            <a:r>
              <a:rPr lang="en-US" sz="2800" b="1" dirty="0" smtClean="0"/>
              <a:t>parallel</a:t>
            </a:r>
            <a:r>
              <a:rPr lang="en-US" sz="2800" dirty="0" smtClean="0"/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2800" dirty="0"/>
              <a:t>In a fully </a:t>
            </a:r>
            <a:r>
              <a:rPr lang="en-US" sz="2800" dirty="0" smtClean="0"/>
              <a:t>associative cache</a:t>
            </a:r>
            <a:r>
              <a:rPr lang="en-US" sz="2800" dirty="0"/>
              <a:t>, </a:t>
            </a:r>
            <a:r>
              <a:rPr lang="en-US" sz="2800" dirty="0" smtClean="0"/>
              <a:t>we </a:t>
            </a:r>
            <a:r>
              <a:rPr lang="en-US" sz="2800" dirty="0"/>
              <a:t>search </a:t>
            </a:r>
            <a:r>
              <a:rPr lang="en-US" sz="2800" dirty="0" smtClean="0"/>
              <a:t>the entire </a:t>
            </a:r>
            <a:r>
              <a:rPr lang="en-US" sz="2800" dirty="0"/>
              <a:t>cache without any indexing.</a:t>
            </a:r>
            <a:r>
              <a:rPr lang="en-US" sz="2800" dirty="0" smtClean="0"/>
              <a:t> </a:t>
            </a:r>
            <a:r>
              <a:rPr lang="en-US" sz="2800" b="1" dirty="0" smtClean="0"/>
              <a:t>Huge HW overhead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84" y="1110165"/>
            <a:ext cx="5581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59" y="4789310"/>
            <a:ext cx="79658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choice among direct-mapped, set-associative, or fully associative </a:t>
            </a:r>
            <a:r>
              <a:rPr lang="en-US" sz="2800" dirty="0" smtClean="0"/>
              <a:t>depends </a:t>
            </a:r>
            <a:r>
              <a:rPr lang="en-US" sz="2800" dirty="0"/>
              <a:t>on the </a:t>
            </a:r>
            <a:r>
              <a:rPr lang="en-US" sz="2800" dirty="0" smtClean="0"/>
              <a:t>miss (performance) cost versus HW cost (power, area).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9485" y="1192539"/>
            <a:ext cx="1752405" cy="301246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19695" y="1192539"/>
            <a:ext cx="1752405" cy="301246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38970" y="1202064"/>
            <a:ext cx="1752405" cy="301246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1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6554" y="638690"/>
            <a:ext cx="7920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 b="1" dirty="0" smtClean="0"/>
              <a:t>Example</a:t>
            </a:r>
            <a:r>
              <a:rPr lang="en-US" sz="3200" dirty="0" smtClean="0"/>
              <a:t>: Size </a:t>
            </a:r>
            <a:r>
              <a:rPr lang="en-US" sz="3200" dirty="0"/>
              <a:t>of </a:t>
            </a:r>
            <a:r>
              <a:rPr lang="en-US" sz="3200" dirty="0" smtClean="0"/>
              <a:t>tags </a:t>
            </a:r>
            <a:r>
              <a:rPr lang="en-US" sz="3200" dirty="0"/>
              <a:t>versus </a:t>
            </a:r>
            <a:r>
              <a:rPr lang="en-US" sz="3200" dirty="0" smtClean="0"/>
              <a:t>set associativity</a:t>
            </a:r>
            <a:endParaRPr lang="he-IL" sz="3200" dirty="0"/>
          </a:p>
        </p:txBody>
      </p:sp>
      <p:sp>
        <p:nvSpPr>
          <p:cNvPr id="6" name="Rectangle 5"/>
          <p:cNvSpPr/>
          <p:nvPr/>
        </p:nvSpPr>
        <p:spPr>
          <a:xfrm>
            <a:off x="566556" y="1503945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/>
              <a:t>Given cache </a:t>
            </a:r>
            <a:r>
              <a:rPr lang="en-US" sz="2800" dirty="0"/>
              <a:t>of </a:t>
            </a:r>
            <a:r>
              <a:rPr lang="en-US" sz="2800" dirty="0" smtClean="0"/>
              <a:t>4K=2</a:t>
            </a:r>
            <a:r>
              <a:rPr lang="en-US" sz="3200" baseline="30000" dirty="0" smtClean="0"/>
              <a:t>12</a:t>
            </a:r>
            <a:r>
              <a:rPr lang="en-US" sz="2800" dirty="0" smtClean="0"/>
              <a:t> blocks</a:t>
            </a:r>
            <a:r>
              <a:rPr lang="en-US" sz="2800" dirty="0"/>
              <a:t>, a </a:t>
            </a:r>
            <a:r>
              <a:rPr lang="en-US" sz="2800" dirty="0" smtClean="0"/>
              <a:t>4-word </a:t>
            </a:r>
            <a:r>
              <a:rPr lang="en-US" sz="2800" dirty="0"/>
              <a:t>block size, and a 32-bit </a:t>
            </a:r>
            <a:r>
              <a:rPr lang="en-US" sz="2800" dirty="0" smtClean="0"/>
              <a:t>address.</a:t>
            </a:r>
            <a:r>
              <a:rPr lang="en-US" sz="2800" dirty="0"/>
              <a:t> </a:t>
            </a:r>
            <a:r>
              <a:rPr lang="en-US" sz="2800" dirty="0" smtClean="0"/>
              <a:t>What is </a:t>
            </a:r>
            <a:r>
              <a:rPr lang="en-US" sz="2800" dirty="0"/>
              <a:t>the total number of </a:t>
            </a:r>
            <a:r>
              <a:rPr lang="en-US" sz="2800" dirty="0" smtClean="0"/>
              <a:t>tag bits?</a:t>
            </a:r>
            <a:endParaRPr lang="he-IL" sz="2800" dirty="0"/>
          </a:p>
        </p:txBody>
      </p:sp>
      <p:sp>
        <p:nvSpPr>
          <p:cNvPr id="7" name="Rectangle 6"/>
          <p:cNvSpPr/>
          <p:nvPr/>
        </p:nvSpPr>
        <p:spPr>
          <a:xfrm>
            <a:off x="566554" y="3021339"/>
            <a:ext cx="792088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There </a:t>
            </a:r>
            <a:r>
              <a:rPr lang="en-US" sz="2800" dirty="0"/>
              <a:t>are </a:t>
            </a:r>
            <a:r>
              <a:rPr lang="en-US" sz="2800" dirty="0" smtClean="0"/>
              <a:t>16=2</a:t>
            </a:r>
            <a:r>
              <a:rPr lang="en-US" sz="3200" baseline="30000" dirty="0" smtClean="0"/>
              <a:t>4</a:t>
            </a:r>
            <a:r>
              <a:rPr lang="en-US" sz="2800" dirty="0" smtClean="0"/>
              <a:t> bytes / block. 32-bit </a:t>
            </a:r>
            <a:r>
              <a:rPr lang="en-US" sz="2800" dirty="0"/>
              <a:t>address yields </a:t>
            </a:r>
            <a:r>
              <a:rPr lang="en-US" sz="2800" dirty="0" smtClean="0"/>
              <a:t>32-4 =28 bits for </a:t>
            </a:r>
            <a:r>
              <a:rPr lang="en-US" sz="2800" dirty="0"/>
              <a:t>index and </a:t>
            </a:r>
            <a:r>
              <a:rPr lang="en-US" sz="2800" dirty="0" smtClean="0"/>
              <a:t>tag.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Direct-mapped </a:t>
            </a:r>
            <a:r>
              <a:rPr lang="en-US" sz="2800" dirty="0"/>
              <a:t>cache has </a:t>
            </a:r>
            <a:r>
              <a:rPr lang="en-US" sz="2800" dirty="0" smtClean="0"/>
              <a:t>12=log</a:t>
            </a:r>
            <a:r>
              <a:rPr lang="en-US" sz="3200" baseline="-25000" dirty="0" smtClean="0"/>
              <a:t>2</a:t>
            </a:r>
            <a:r>
              <a:rPr lang="en-US" sz="2800" dirty="0" smtClean="0"/>
              <a:t>(4K) </a:t>
            </a:r>
            <a:r>
              <a:rPr lang="en-US" sz="2800" dirty="0"/>
              <a:t>bits of </a:t>
            </a:r>
            <a:r>
              <a:rPr lang="en-US" sz="2800" dirty="0" smtClean="0"/>
              <a:t>index.</a:t>
            </a:r>
            <a:r>
              <a:rPr lang="en-US" sz="2800" dirty="0"/>
              <a:t> </a:t>
            </a:r>
            <a:r>
              <a:rPr lang="en-US" sz="2800" dirty="0" smtClean="0"/>
              <a:t>Tag is 28-12=16 bits, yielding a total of </a:t>
            </a:r>
            <a:r>
              <a:rPr lang="en-US" sz="2800" dirty="0"/>
              <a:t>16 </a:t>
            </a:r>
            <a:r>
              <a:rPr lang="en-US" sz="2800" dirty="0" smtClean="0"/>
              <a:t>x </a:t>
            </a:r>
            <a:r>
              <a:rPr lang="en-US" sz="2800" dirty="0"/>
              <a:t>4K = 64 </a:t>
            </a:r>
            <a:r>
              <a:rPr lang="en-US" sz="2800" dirty="0" smtClean="0"/>
              <a:t>Kbits of tags.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61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3534" y="863715"/>
            <a:ext cx="719886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For </a:t>
            </a:r>
            <a:r>
              <a:rPr lang="en-US" sz="2800" dirty="0"/>
              <a:t>a </a:t>
            </a:r>
            <a:r>
              <a:rPr lang="en-US" sz="2800" dirty="0" smtClean="0"/>
              <a:t>2-way </a:t>
            </a:r>
            <a:r>
              <a:rPr lang="en-US" sz="2800" dirty="0"/>
              <a:t>set-associative cache, </a:t>
            </a:r>
            <a:r>
              <a:rPr lang="en-US" sz="2800" dirty="0" smtClean="0"/>
              <a:t>there are</a:t>
            </a:r>
          </a:p>
          <a:p>
            <a:pPr algn="just"/>
            <a:r>
              <a:rPr lang="en-US" sz="2800" dirty="0" smtClean="0"/>
              <a:t>2K = 2</a:t>
            </a:r>
            <a:r>
              <a:rPr lang="en-US" sz="3200" baseline="30000" dirty="0" smtClean="0"/>
              <a:t>11</a:t>
            </a:r>
            <a:r>
              <a:rPr lang="en-US" sz="2800" dirty="0" smtClean="0"/>
              <a:t> </a:t>
            </a:r>
            <a:r>
              <a:rPr lang="en-US" sz="2800" dirty="0"/>
              <a:t>sets, and the total number of tag bits is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(28 - 11) x 2 x 2K =34 x 2K = 68 </a:t>
            </a:r>
            <a:r>
              <a:rPr lang="en-US" sz="2800" dirty="0"/>
              <a:t>Kbits.</a:t>
            </a:r>
          </a:p>
          <a:p>
            <a:pPr algn="just"/>
            <a:r>
              <a:rPr lang="en-US" sz="2800" dirty="0"/>
              <a:t>For a </a:t>
            </a:r>
            <a:r>
              <a:rPr lang="en-US" sz="2800" dirty="0" smtClean="0"/>
              <a:t>4-way </a:t>
            </a:r>
            <a:r>
              <a:rPr lang="en-US" sz="2800" dirty="0"/>
              <a:t>set-associative cache, there are </a:t>
            </a:r>
            <a:endParaRPr lang="en-US" sz="2800" dirty="0" smtClean="0"/>
          </a:p>
          <a:p>
            <a:pPr algn="just"/>
            <a:r>
              <a:rPr lang="en-US" sz="2800" dirty="0" smtClean="0"/>
              <a:t>1K = 2</a:t>
            </a:r>
            <a:r>
              <a:rPr lang="en-US" sz="3200" baseline="30000" dirty="0" smtClean="0"/>
              <a:t>10</a:t>
            </a:r>
            <a:r>
              <a:rPr lang="en-US" sz="2800" dirty="0" smtClean="0"/>
              <a:t> </a:t>
            </a:r>
            <a:r>
              <a:rPr lang="en-US" sz="2800" dirty="0"/>
              <a:t>sets</a:t>
            </a:r>
            <a:r>
              <a:rPr lang="en-US" sz="2800" dirty="0" smtClean="0"/>
              <a:t>, </a:t>
            </a:r>
            <a:r>
              <a:rPr lang="en-US" sz="2800" dirty="0"/>
              <a:t>and the </a:t>
            </a:r>
            <a:r>
              <a:rPr lang="en-US" sz="2800" dirty="0" smtClean="0"/>
              <a:t>total number </a:t>
            </a:r>
            <a:r>
              <a:rPr lang="en-US" sz="2800" dirty="0"/>
              <a:t>of tag bits is </a:t>
            </a:r>
            <a:endParaRPr lang="en-US" sz="2800" dirty="0" smtClean="0"/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(28 - 10) x 4 x 1K = 72 x 1K = 72 </a:t>
            </a:r>
            <a:r>
              <a:rPr lang="en-US" sz="2800" dirty="0"/>
              <a:t>Kbits.</a:t>
            </a:r>
            <a:endParaRPr lang="he-IL" sz="2800" dirty="0"/>
          </a:p>
        </p:txBody>
      </p:sp>
      <p:sp>
        <p:nvSpPr>
          <p:cNvPr id="9" name="Rectangle 8"/>
          <p:cNvSpPr/>
          <p:nvPr/>
        </p:nvSpPr>
        <p:spPr>
          <a:xfrm>
            <a:off x="973534" y="3969060"/>
            <a:ext cx="7198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Fully </a:t>
            </a:r>
            <a:r>
              <a:rPr lang="en-US" sz="2800" dirty="0"/>
              <a:t>associative </a:t>
            </a:r>
            <a:r>
              <a:rPr lang="en-US" sz="2800" dirty="0" smtClean="0"/>
              <a:t>cache has one set with </a:t>
            </a:r>
            <a:r>
              <a:rPr lang="en-US" sz="2800" dirty="0"/>
              <a:t>4K blocks, </a:t>
            </a:r>
            <a:r>
              <a:rPr lang="en-US" sz="2800" dirty="0" smtClean="0"/>
              <a:t>and </a:t>
            </a:r>
            <a:r>
              <a:rPr lang="en-US" sz="2800" dirty="0"/>
              <a:t>the total number of tag bits </a:t>
            </a:r>
            <a:r>
              <a:rPr lang="en-US" sz="2800" dirty="0" smtClean="0"/>
              <a:t>is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28 x 4K x 1 = 112K bits</a:t>
            </a:r>
            <a:r>
              <a:rPr lang="en-US" sz="2800" dirty="0"/>
              <a:t>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6602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Which </a:t>
            </a:r>
            <a:r>
              <a:rPr lang="en-US" sz="3600" dirty="0"/>
              <a:t>Block to </a:t>
            </a:r>
            <a:r>
              <a:rPr lang="en-US" sz="3600" dirty="0" smtClean="0"/>
              <a:t>Replace?</a:t>
            </a:r>
            <a:endParaRPr lang="he-IL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7211" y="1088740"/>
            <a:ext cx="798522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In </a:t>
            </a:r>
            <a:r>
              <a:rPr lang="en-US" sz="2800" dirty="0"/>
              <a:t>a direct-mapped </a:t>
            </a:r>
            <a:r>
              <a:rPr lang="en-US" sz="2800" dirty="0" smtClean="0"/>
              <a:t>cache </a:t>
            </a:r>
            <a:r>
              <a:rPr lang="en-US" sz="2800" dirty="0"/>
              <a:t>the requested block can go </a:t>
            </a:r>
            <a:r>
              <a:rPr lang="en-US" sz="2800" dirty="0" smtClean="0"/>
              <a:t>in exactly </a:t>
            </a:r>
            <a:r>
              <a:rPr lang="en-US" sz="2800" dirty="0"/>
              <a:t>one </a:t>
            </a:r>
            <a:r>
              <a:rPr lang="en-US" sz="2800" dirty="0" smtClean="0"/>
              <a:t>position.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 </a:t>
            </a:r>
            <a:r>
              <a:rPr lang="en-US" sz="2800" dirty="0"/>
              <a:t>a set-associative cache, we must choose among </a:t>
            </a:r>
            <a:r>
              <a:rPr lang="en-US" sz="2800" dirty="0" smtClean="0"/>
              <a:t>the blocks </a:t>
            </a:r>
            <a:r>
              <a:rPr lang="en-US" sz="2800" dirty="0"/>
              <a:t>in the selected set.</a:t>
            </a:r>
            <a:endParaRPr lang="he-IL" sz="2800" dirty="0"/>
          </a:p>
        </p:txBody>
      </p:sp>
      <p:sp>
        <p:nvSpPr>
          <p:cNvPr id="7" name="Rectangle 6"/>
          <p:cNvSpPr/>
          <p:nvPr/>
        </p:nvSpPr>
        <p:spPr>
          <a:xfrm>
            <a:off x="547211" y="3323887"/>
            <a:ext cx="798522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The most commonly used scheme is </a:t>
            </a:r>
            <a:r>
              <a:rPr lang="en-US" sz="2800" b="1" dirty="0"/>
              <a:t>least recently used </a:t>
            </a:r>
            <a:r>
              <a:rPr lang="en-US" sz="2800" dirty="0"/>
              <a:t>(</a:t>
            </a:r>
            <a:r>
              <a:rPr lang="en-US" sz="2800" b="1" dirty="0"/>
              <a:t>LRU</a:t>
            </a:r>
            <a:r>
              <a:rPr lang="en-US" sz="2800" dirty="0"/>
              <a:t>), </a:t>
            </a:r>
            <a:r>
              <a:rPr lang="en-US" sz="2800" dirty="0" smtClean="0"/>
              <a:t>where the block </a:t>
            </a:r>
            <a:r>
              <a:rPr lang="en-US" sz="2800" dirty="0"/>
              <a:t>replaced is the one that </a:t>
            </a:r>
            <a:r>
              <a:rPr lang="en-US" sz="2800" dirty="0" smtClean="0"/>
              <a:t>has been </a:t>
            </a:r>
            <a:r>
              <a:rPr lang="en-US" sz="2800" dirty="0"/>
              <a:t>unused for the longest time.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For </a:t>
            </a:r>
            <a:r>
              <a:rPr lang="en-US" sz="2800" dirty="0"/>
              <a:t>a two-way set-associative cache, tracking when the two elements </a:t>
            </a:r>
            <a:r>
              <a:rPr lang="en-US" sz="2800" dirty="0" smtClean="0"/>
              <a:t>were used </a:t>
            </a:r>
            <a:r>
              <a:rPr lang="en-US" sz="2800" dirty="0"/>
              <a:t>can be implemented by keeping a single bit in each </a:t>
            </a:r>
            <a:r>
              <a:rPr lang="en-US" sz="2800" dirty="0" smtClean="0"/>
              <a:t>set. </a:t>
            </a:r>
          </a:p>
        </p:txBody>
      </p:sp>
    </p:spTree>
    <p:extLst>
      <p:ext uri="{BB962C8B-B14F-4D97-AF65-F5344CB8AC3E}">
        <p14:creationId xmlns:p14="http://schemas.microsoft.com/office/powerpoint/2010/main" val="104520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Hit and Miss</a:t>
            </a:r>
            <a:endParaRPr lang="he-IL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7" y="1268712"/>
            <a:ext cx="3510468" cy="39025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1448736"/>
            <a:ext cx="39605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In a </a:t>
            </a:r>
            <a:r>
              <a:rPr lang="en-US" sz="2400" dirty="0"/>
              <a:t>pair of levels </a:t>
            </a:r>
            <a:r>
              <a:rPr lang="en-US" sz="2400" dirty="0" smtClean="0"/>
              <a:t>one is </a:t>
            </a:r>
            <a:r>
              <a:rPr lang="en-US" sz="2400" b="1" dirty="0" smtClean="0">
                <a:solidFill>
                  <a:srgbClr val="0000FF"/>
                </a:solidFill>
              </a:rPr>
              <a:t>upper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one is </a:t>
            </a:r>
            <a:r>
              <a:rPr lang="en-US" sz="2400" b="1" dirty="0" smtClean="0">
                <a:solidFill>
                  <a:srgbClr val="0000FF"/>
                </a:solidFill>
              </a:rPr>
              <a:t>lower</a:t>
            </a:r>
            <a:r>
              <a:rPr lang="en-US" sz="2400" dirty="0" smtClean="0"/>
              <a:t>. 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unit </a:t>
            </a:r>
            <a:r>
              <a:rPr lang="en-US" sz="2400" dirty="0" smtClean="0"/>
              <a:t>within </a:t>
            </a:r>
            <a:r>
              <a:rPr lang="en-US" sz="2400" dirty="0"/>
              <a:t>each </a:t>
            </a:r>
            <a:r>
              <a:rPr lang="en-US" sz="2400" dirty="0" smtClean="0"/>
              <a:t>level is called </a:t>
            </a:r>
            <a:r>
              <a:rPr lang="en-US" sz="2400" dirty="0"/>
              <a:t>a </a:t>
            </a:r>
            <a:r>
              <a:rPr lang="en-US" sz="2400" b="1" dirty="0">
                <a:solidFill>
                  <a:srgbClr val="0000FF"/>
                </a:solidFill>
              </a:rPr>
              <a:t>block</a:t>
            </a:r>
            <a:r>
              <a:rPr lang="en-US" sz="2400" i="1" dirty="0"/>
              <a:t>.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transfer an entire block when we copy something between levels.</a:t>
            </a:r>
            <a:endParaRPr lang="he-IL" sz="2400" dirty="0"/>
          </a:p>
        </p:txBody>
      </p:sp>
      <p:sp>
        <p:nvSpPr>
          <p:cNvPr id="4" name="Rectangle 3"/>
          <p:cNvSpPr/>
          <p:nvPr/>
        </p:nvSpPr>
        <p:spPr>
          <a:xfrm>
            <a:off x="791496" y="5409264"/>
            <a:ext cx="7741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</a:rPr>
              <a:t>Hit </a:t>
            </a:r>
            <a:r>
              <a:rPr lang="en-US" sz="2400" b="1" dirty="0">
                <a:solidFill>
                  <a:srgbClr val="0000FF"/>
                </a:solidFill>
              </a:rPr>
              <a:t>rate</a:t>
            </a:r>
            <a:r>
              <a:rPr lang="en-US" sz="2400" dirty="0"/>
              <a:t>, or </a:t>
            </a:r>
            <a:r>
              <a:rPr lang="en-US" sz="2400" b="1" dirty="0">
                <a:solidFill>
                  <a:srgbClr val="0000FF"/>
                </a:solidFill>
              </a:rPr>
              <a:t>hit ratio</a:t>
            </a:r>
            <a:r>
              <a:rPr lang="en-US" sz="2400" dirty="0"/>
              <a:t>, is the fraction of </a:t>
            </a:r>
            <a:r>
              <a:rPr lang="en-US" sz="2400" dirty="0" smtClean="0"/>
              <a:t>memory accesses </a:t>
            </a:r>
            <a:r>
              <a:rPr lang="en-US" sz="2400" dirty="0"/>
              <a:t>found in the upper </a:t>
            </a:r>
            <a:r>
              <a:rPr lang="en-US" sz="2400" dirty="0" smtClean="0"/>
              <a:t>level. </a:t>
            </a:r>
            <a:r>
              <a:rPr lang="en-US" sz="2400" b="1" dirty="0">
                <a:solidFill>
                  <a:srgbClr val="0000FF"/>
                </a:solidFill>
              </a:rPr>
              <a:t>Miss rate </a:t>
            </a:r>
            <a:r>
              <a:rPr lang="en-US" sz="2400" dirty="0"/>
              <a:t>= 1 – hit </a:t>
            </a:r>
            <a:r>
              <a:rPr lang="en-US" sz="2400" dirty="0" smtClean="0"/>
              <a:t>rate.</a:t>
            </a:r>
            <a:endParaRPr lang="he-IL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1559" y="1878502"/>
            <a:ext cx="796588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Random</a:t>
            </a:r>
            <a:endParaRPr lang="en-U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/>
              <a:t>Spreads </a:t>
            </a:r>
            <a:r>
              <a:rPr lang="en-US" sz="2400" dirty="0"/>
              <a:t>allocation </a:t>
            </a:r>
            <a:r>
              <a:rPr lang="en-US" sz="2400" dirty="0" smtClean="0"/>
              <a:t>uniformly.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/>
              <a:t>Blocks </a:t>
            </a:r>
            <a:r>
              <a:rPr lang="en-US" sz="2400" dirty="0"/>
              <a:t>are </a:t>
            </a:r>
            <a:r>
              <a:rPr lang="en-US" sz="2400" dirty="0" smtClean="0"/>
              <a:t>randomly selected</a:t>
            </a:r>
            <a:r>
              <a:rPr lang="en-US" sz="2400" dirty="0"/>
              <a:t>. </a:t>
            </a:r>
            <a:endParaRPr lang="en-US" sz="24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/>
              <a:t>System generates </a:t>
            </a:r>
            <a:r>
              <a:rPr lang="en-US" sz="2400" dirty="0"/>
              <a:t>pseudorandom block numbers to get </a:t>
            </a:r>
            <a:r>
              <a:rPr lang="en-US" sz="2400" dirty="0" smtClean="0"/>
              <a:t>reproducible behavior (useful for HW debug).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11560" y="4120922"/>
            <a:ext cx="79658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First </a:t>
            </a:r>
            <a:r>
              <a:rPr lang="en-US" sz="2800" b="1" dirty="0"/>
              <a:t>in, first out </a:t>
            </a:r>
            <a:r>
              <a:rPr lang="en-US" sz="2800" dirty="0"/>
              <a:t>(</a:t>
            </a:r>
            <a:r>
              <a:rPr lang="en-US" sz="2800" b="1" dirty="0" smtClean="0"/>
              <a:t>FIFO</a:t>
            </a:r>
            <a:r>
              <a:rPr lang="en-US" sz="2800" dirty="0" smtClean="0"/>
              <a:t>) Because </a:t>
            </a:r>
            <a:r>
              <a:rPr lang="en-US" sz="2800" dirty="0"/>
              <a:t>LRU can </a:t>
            </a:r>
            <a:r>
              <a:rPr lang="en-US" sz="2800" dirty="0" smtClean="0"/>
              <a:t>be complicated </a:t>
            </a:r>
            <a:r>
              <a:rPr lang="en-US" sz="2800" dirty="0"/>
              <a:t>to calculate, </a:t>
            </a:r>
            <a:r>
              <a:rPr lang="en-US" sz="2800" dirty="0" smtClean="0"/>
              <a:t>this approximates </a:t>
            </a:r>
            <a:r>
              <a:rPr lang="en-US" sz="2800" dirty="0"/>
              <a:t>LRU by determining the </a:t>
            </a:r>
            <a:r>
              <a:rPr lang="en-US" sz="2800" b="1" dirty="0"/>
              <a:t>oldest</a:t>
            </a:r>
            <a:r>
              <a:rPr lang="en-US" sz="2800" i="1" dirty="0"/>
              <a:t> </a:t>
            </a:r>
            <a:r>
              <a:rPr lang="en-US" sz="2800" dirty="0"/>
              <a:t>block rather than the LRU.</a:t>
            </a:r>
            <a:endParaRPr lang="he-IL" sz="2800" dirty="0"/>
          </a:p>
        </p:txBody>
      </p:sp>
      <p:sp>
        <p:nvSpPr>
          <p:cNvPr id="7" name="Rectangle 6"/>
          <p:cNvSpPr/>
          <p:nvPr/>
        </p:nvSpPr>
        <p:spPr>
          <a:xfrm>
            <a:off x="611560" y="674693"/>
            <a:ext cx="7965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As associativity increases, implementing LRU gets harder.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26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Multilevel </a:t>
            </a:r>
            <a:r>
              <a:rPr lang="en-US" sz="3600" dirty="0"/>
              <a:t>Caches</a:t>
            </a:r>
            <a:endParaRPr lang="he-IL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1561" y="1206908"/>
            <a:ext cx="787587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Used to reduce miss penalty.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Many processors </a:t>
            </a:r>
            <a:r>
              <a:rPr lang="en-US" sz="2800" dirty="0"/>
              <a:t>support </a:t>
            </a:r>
            <a:r>
              <a:rPr lang="en-US" sz="2800" dirty="0" smtClean="0"/>
              <a:t>an on-die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-level (L2</a:t>
            </a:r>
            <a:r>
              <a:rPr lang="en-US" sz="2800" smtClean="0"/>
              <a:t>) cache.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L2 is </a:t>
            </a:r>
            <a:r>
              <a:rPr lang="en-US" sz="2800" dirty="0"/>
              <a:t>accessed whenever a miss occurs </a:t>
            </a:r>
            <a:r>
              <a:rPr lang="en-US" sz="2800" dirty="0" smtClean="0"/>
              <a:t>in L1.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L2 contains </a:t>
            </a:r>
            <a:r>
              <a:rPr lang="en-US" sz="2800" dirty="0"/>
              <a:t>the desired data, the </a:t>
            </a:r>
            <a:r>
              <a:rPr lang="en-US" sz="2800" dirty="0" smtClean="0"/>
              <a:t>miss penalty </a:t>
            </a:r>
            <a:r>
              <a:rPr lang="en-US" sz="2800" dirty="0"/>
              <a:t>for </a:t>
            </a:r>
            <a:r>
              <a:rPr lang="en-US" sz="2800" dirty="0" smtClean="0"/>
              <a:t>L1 is the </a:t>
            </a:r>
            <a:r>
              <a:rPr lang="en-US" sz="2800" dirty="0"/>
              <a:t>access time of </a:t>
            </a:r>
            <a:r>
              <a:rPr lang="en-US" sz="2800" dirty="0" smtClean="0"/>
              <a:t>L2, much less </a:t>
            </a:r>
            <a:r>
              <a:rPr lang="en-US" sz="2800" dirty="0"/>
              <a:t>than the access time of main memory.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</a:t>
            </a:r>
            <a:r>
              <a:rPr lang="en-US" sz="2800" dirty="0"/>
              <a:t>neither </a:t>
            </a:r>
            <a:r>
              <a:rPr lang="en-US" sz="2800" dirty="0" smtClean="0"/>
              <a:t>L1 nor L2 contains </a:t>
            </a:r>
            <a:r>
              <a:rPr lang="en-US" sz="2800" dirty="0"/>
              <a:t>the data, </a:t>
            </a:r>
            <a:r>
              <a:rPr lang="en-US" sz="2800" dirty="0" smtClean="0"/>
              <a:t>main </a:t>
            </a:r>
            <a:r>
              <a:rPr lang="en-US" sz="2800" dirty="0"/>
              <a:t>memory access is </a:t>
            </a:r>
            <a:r>
              <a:rPr lang="en-US" sz="2800" dirty="0" smtClean="0"/>
              <a:t>required, and higher </a:t>
            </a:r>
            <a:r>
              <a:rPr lang="en-US" sz="2800" dirty="0"/>
              <a:t>miss penalty </a:t>
            </a:r>
            <a:r>
              <a:rPr lang="en-US" sz="2800" dirty="0" smtClean="0"/>
              <a:t>incurs.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0958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1560" y="655530"/>
            <a:ext cx="734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/>
              <a:t>Example</a:t>
            </a:r>
            <a:r>
              <a:rPr lang="en-US" sz="3200" dirty="0" smtClean="0"/>
              <a:t>: performance </a:t>
            </a:r>
            <a:r>
              <a:rPr lang="en-US" sz="3200" dirty="0"/>
              <a:t>of </a:t>
            </a:r>
            <a:r>
              <a:rPr lang="en-US" sz="3200" dirty="0" smtClean="0"/>
              <a:t>multilevel caches</a:t>
            </a:r>
            <a:endParaRPr lang="he-IL" sz="3200" dirty="0"/>
          </a:p>
        </p:txBody>
      </p:sp>
      <p:sp>
        <p:nvSpPr>
          <p:cNvPr id="6" name="Rectangle 5"/>
          <p:cNvSpPr/>
          <p:nvPr/>
        </p:nvSpPr>
        <p:spPr>
          <a:xfrm>
            <a:off x="611560" y="1568403"/>
            <a:ext cx="79208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 smtClean="0"/>
              <a:t>Given a </a:t>
            </a:r>
            <a:r>
              <a:rPr lang="en-US" sz="2800" dirty="0"/>
              <a:t>5 GHz </a:t>
            </a:r>
            <a:r>
              <a:rPr lang="en-US" sz="2800" dirty="0" smtClean="0"/>
              <a:t>processor </a:t>
            </a:r>
            <a:r>
              <a:rPr lang="en-US" sz="2800" dirty="0"/>
              <a:t>with </a:t>
            </a:r>
            <a:r>
              <a:rPr lang="en-US" sz="2800" dirty="0" smtClean="0"/>
              <a:t>a base CPI </a:t>
            </a:r>
            <a:r>
              <a:rPr lang="en-US" sz="2800" dirty="0"/>
              <a:t>of </a:t>
            </a:r>
            <a:r>
              <a:rPr lang="en-US" sz="2800" dirty="0" smtClean="0"/>
              <a:t>1.0 if all references hit </a:t>
            </a:r>
            <a:r>
              <a:rPr lang="en-US" sz="2800" dirty="0"/>
              <a:t>in the </a:t>
            </a:r>
            <a:r>
              <a:rPr lang="en-US" sz="2800" dirty="0" smtClean="0"/>
              <a:t>L1.</a:t>
            </a:r>
          </a:p>
          <a:p>
            <a:pPr algn="just">
              <a:spcBef>
                <a:spcPts val="600"/>
              </a:spcBef>
            </a:pPr>
            <a:r>
              <a:rPr lang="en-US" sz="2800" dirty="0" smtClean="0"/>
              <a:t>Main memory access </a:t>
            </a:r>
            <a:r>
              <a:rPr lang="en-US" sz="2800" dirty="0"/>
              <a:t>time </a:t>
            </a:r>
            <a:r>
              <a:rPr lang="en-US" sz="2800" dirty="0" smtClean="0"/>
              <a:t>is 100 </a:t>
            </a:r>
            <a:r>
              <a:rPr lang="en-US" sz="2800" dirty="0"/>
              <a:t>ns, including all the miss </a:t>
            </a:r>
            <a:r>
              <a:rPr lang="en-US" sz="2800" dirty="0" smtClean="0"/>
              <a:t>handling.</a:t>
            </a:r>
          </a:p>
          <a:p>
            <a:pPr algn="just">
              <a:spcBef>
                <a:spcPts val="600"/>
              </a:spcBef>
            </a:pPr>
            <a:r>
              <a:rPr lang="en-US" sz="2800" dirty="0" smtClean="0"/>
              <a:t>L1 </a:t>
            </a:r>
            <a:r>
              <a:rPr lang="en-US" sz="2800" dirty="0"/>
              <a:t>miss </a:t>
            </a:r>
            <a:r>
              <a:rPr lang="en-US" sz="2800" dirty="0" smtClean="0"/>
              <a:t>rate per </a:t>
            </a:r>
            <a:r>
              <a:rPr lang="en-US" sz="2800" dirty="0"/>
              <a:t>instruction </a:t>
            </a:r>
            <a:r>
              <a:rPr lang="en-US" sz="2800" dirty="0" smtClean="0"/>
              <a:t>is </a:t>
            </a:r>
            <a:r>
              <a:rPr lang="en-US" sz="2800" dirty="0"/>
              <a:t>2</a:t>
            </a:r>
            <a:r>
              <a:rPr lang="en-US" sz="2800" dirty="0" smtClean="0"/>
              <a:t>%.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4249250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 smtClean="0"/>
              <a:t>How faster the processor is </a:t>
            </a:r>
            <a:r>
              <a:rPr lang="en-US" sz="2800" dirty="0"/>
              <a:t>if we add a </a:t>
            </a:r>
            <a:r>
              <a:rPr lang="en-US" sz="2800" dirty="0" smtClean="0"/>
              <a:t>L2 that </a:t>
            </a:r>
            <a:r>
              <a:rPr lang="en-US" sz="2800" dirty="0"/>
              <a:t>has a 5 ns access time for either a </a:t>
            </a:r>
            <a:r>
              <a:rPr lang="en-US" sz="2800" dirty="0" smtClean="0"/>
              <a:t>hit or </a:t>
            </a:r>
            <a:r>
              <a:rPr lang="en-US" sz="2800" dirty="0"/>
              <a:t>a </a:t>
            </a:r>
            <a:r>
              <a:rPr lang="en-US" sz="2800" dirty="0" smtClean="0"/>
              <a:t>miss, reducing </a:t>
            </a:r>
            <a:r>
              <a:rPr lang="en-US" sz="2800" dirty="0"/>
              <a:t>the miss rate to main memory </a:t>
            </a:r>
            <a:r>
              <a:rPr lang="en-US" sz="2800" dirty="0" smtClean="0"/>
              <a:t>to 0.5% ?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9874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1" y="2078850"/>
            <a:ext cx="785021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/>
              <a:t>The effective CPI with </a:t>
            </a:r>
            <a:r>
              <a:rPr lang="en-US" sz="2800" dirty="0" smtClean="0"/>
              <a:t>L1:</a:t>
            </a:r>
          </a:p>
          <a:p>
            <a:pPr algn="just">
              <a:spcBef>
                <a:spcPts val="600"/>
              </a:spcBef>
            </a:pPr>
            <a:r>
              <a:rPr lang="en-US" sz="2800" dirty="0" smtClean="0"/>
              <a:t>        Base </a:t>
            </a:r>
            <a:r>
              <a:rPr lang="en-US" sz="2800" dirty="0"/>
              <a:t>CPI + Memory-stall cycles </a:t>
            </a:r>
            <a:r>
              <a:rPr lang="en-US" sz="2800" dirty="0" smtClean="0"/>
              <a:t>per instruction =</a:t>
            </a:r>
          </a:p>
          <a:p>
            <a:pPr algn="just">
              <a:spcBef>
                <a:spcPts val="600"/>
              </a:spcBef>
            </a:pPr>
            <a:r>
              <a:rPr lang="en-US" sz="2800" dirty="0"/>
              <a:t> </a:t>
            </a:r>
            <a:r>
              <a:rPr lang="en-US" sz="2800" dirty="0" smtClean="0"/>
              <a:t>       1 + 500 x 2% = 11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544" y="3748099"/>
            <a:ext cx="783087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/>
              <a:t>The effective CPI with </a:t>
            </a:r>
            <a:r>
              <a:rPr lang="en-US" sz="2800" dirty="0" smtClean="0"/>
              <a:t>L2:</a:t>
            </a:r>
          </a:p>
          <a:p>
            <a:pPr algn="just">
              <a:spcBef>
                <a:spcPts val="600"/>
              </a:spcBef>
            </a:pPr>
            <a:r>
              <a:rPr lang="en-US" sz="2800" dirty="0" smtClean="0"/>
              <a:t>        1 + 25 x (</a:t>
            </a:r>
            <a:r>
              <a:rPr lang="en-US" sz="2800" dirty="0"/>
              <a:t>2% - 0.5</a:t>
            </a:r>
            <a:r>
              <a:rPr lang="en-US" sz="2800" dirty="0" smtClean="0"/>
              <a:t>%) + (500 + 25) x 0.5% = 4</a:t>
            </a:r>
          </a:p>
        </p:txBody>
      </p:sp>
      <p:sp>
        <p:nvSpPr>
          <p:cNvPr id="8" name="Rectangle 7"/>
          <p:cNvSpPr/>
          <p:nvPr/>
        </p:nvSpPr>
        <p:spPr>
          <a:xfrm>
            <a:off x="521550" y="4963234"/>
            <a:ext cx="778586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 smtClean="0"/>
              <a:t>The </a:t>
            </a:r>
            <a:r>
              <a:rPr lang="en-US" sz="2800" dirty="0"/>
              <a:t>processor with </a:t>
            </a:r>
            <a:r>
              <a:rPr lang="en-US" sz="2800" dirty="0" smtClean="0"/>
              <a:t>L2 is </a:t>
            </a:r>
            <a:r>
              <a:rPr lang="en-US" sz="2800" dirty="0"/>
              <a:t>faster </a:t>
            </a:r>
            <a:r>
              <a:rPr lang="en-US" sz="2800" dirty="0" smtClean="0"/>
              <a:t>by:</a:t>
            </a:r>
          </a:p>
          <a:p>
            <a:pPr algn="just">
              <a:spcBef>
                <a:spcPts val="600"/>
              </a:spcBef>
            </a:pPr>
            <a:r>
              <a:rPr lang="en-US" sz="2800" dirty="0" smtClean="0"/>
              <a:t>        11 / 4 = 2.8</a:t>
            </a:r>
            <a:endParaRPr lang="he-IL" sz="2800" dirty="0"/>
          </a:p>
        </p:txBody>
      </p:sp>
      <p:sp>
        <p:nvSpPr>
          <p:cNvPr id="9" name="Rectangle 8"/>
          <p:cNvSpPr/>
          <p:nvPr/>
        </p:nvSpPr>
        <p:spPr>
          <a:xfrm>
            <a:off x="476545" y="863715"/>
            <a:ext cx="783087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 smtClean="0"/>
              <a:t>Miss penalty to </a:t>
            </a:r>
            <a:r>
              <a:rPr lang="en-US" sz="2800" dirty="0"/>
              <a:t>main </a:t>
            </a:r>
            <a:r>
              <a:rPr lang="en-US" sz="2800" dirty="0" smtClean="0"/>
              <a:t>memory (memory-stall):</a:t>
            </a:r>
          </a:p>
          <a:p>
            <a:pPr algn="just">
              <a:spcBef>
                <a:spcPts val="600"/>
              </a:spcBef>
            </a:pPr>
            <a:r>
              <a:rPr lang="en-US" sz="2800" dirty="0" smtClean="0"/>
              <a:t>            5GHz x 100 ns = 500 cycles.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14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9947" y="793632"/>
            <a:ext cx="8264106" cy="52937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spcAft>
                <a:spcPts val="1200"/>
              </a:spcAft>
            </a:pPr>
            <a:r>
              <a:rPr lang="he-IL" sz="2400" b="1" dirty="0" smtClean="0"/>
              <a:t>דוגמא: </a:t>
            </a:r>
            <a:r>
              <a:rPr lang="he-IL" sz="2400" dirty="0" smtClean="0"/>
              <a:t>נתונה </a:t>
            </a:r>
            <a:r>
              <a:rPr lang="he-IL" sz="2400" dirty="0"/>
              <a:t>מערכת זיכרון במעבד הפועל בתדר 500 </a:t>
            </a:r>
            <a:r>
              <a:rPr lang="en-US" sz="2400" dirty="0"/>
              <a:t>MHz</a:t>
            </a:r>
            <a:r>
              <a:rPr lang="he-IL" sz="2400" dirty="0"/>
              <a:t> בעלת שתי רמות של זיכרון מטמון.</a:t>
            </a:r>
            <a:endParaRPr lang="en-US" sz="2400" dirty="0"/>
          </a:p>
          <a:p>
            <a:pPr algn="just" rtl="1">
              <a:spcAft>
                <a:spcPts val="1200"/>
              </a:spcAft>
            </a:pPr>
            <a:r>
              <a:rPr lang="en-US" sz="2400" dirty="0"/>
              <a:t>L1-data cache</a:t>
            </a:r>
            <a:r>
              <a:rPr lang="he-IL" sz="2400" dirty="0"/>
              <a:t> הינו </a:t>
            </a:r>
            <a:r>
              <a:rPr lang="en-US" sz="2400" dirty="0"/>
              <a:t>direct-mapped</a:t>
            </a:r>
            <a:r>
              <a:rPr lang="he-IL" sz="2400" dirty="0"/>
              <a:t>, </a:t>
            </a:r>
            <a:r>
              <a:rPr lang="en-US" sz="2400" dirty="0"/>
              <a:t>write-through</a:t>
            </a:r>
            <a:r>
              <a:rPr lang="he-IL" sz="2400" dirty="0"/>
              <a:t>, בגודל כולל של </a:t>
            </a:r>
            <a:r>
              <a:rPr lang="en-US" sz="2400" dirty="0"/>
              <a:t>8KByte</a:t>
            </a:r>
            <a:r>
              <a:rPr lang="he-IL" sz="2400" dirty="0"/>
              <a:t> וגודל בלוק של </a:t>
            </a:r>
            <a:r>
              <a:rPr lang="en-US" sz="2400" dirty="0"/>
              <a:t>8Byte</a:t>
            </a:r>
            <a:r>
              <a:rPr lang="he-IL" sz="2400" dirty="0" smtClean="0"/>
              <a:t>.</a:t>
            </a:r>
          </a:p>
          <a:p>
            <a:pPr algn="just" rtl="1">
              <a:spcAft>
                <a:spcPts val="1200"/>
              </a:spcAft>
            </a:pPr>
            <a:r>
              <a:rPr lang="he-IL" sz="2400" dirty="0" smtClean="0"/>
              <a:t>מניחים </a:t>
            </a:r>
            <a:r>
              <a:rPr lang="he-IL" sz="2400" dirty="0"/>
              <a:t>שחוצץ הכתיבה שלו מושלם ואין אף פעם </a:t>
            </a:r>
            <a:r>
              <a:rPr lang="en-US" sz="2400" dirty="0"/>
              <a:t>stalls</a:t>
            </a:r>
            <a:r>
              <a:rPr lang="he-IL" sz="2400" dirty="0"/>
              <a:t>.</a:t>
            </a:r>
            <a:r>
              <a:rPr lang="en-US" sz="2400" dirty="0"/>
              <a:t> </a:t>
            </a:r>
            <a:r>
              <a:rPr lang="en-US" sz="2400" dirty="0" smtClean="0"/>
              <a:t>miss-rate </a:t>
            </a:r>
            <a:r>
              <a:rPr lang="he-IL" sz="2400" dirty="0" smtClean="0"/>
              <a:t> </a:t>
            </a:r>
            <a:r>
              <a:rPr lang="he-IL" sz="2400" dirty="0"/>
              <a:t>הינו 15</a:t>
            </a:r>
            <a:r>
              <a:rPr lang="he-IL" sz="2400" dirty="0" smtClean="0"/>
              <a:t>%.</a:t>
            </a:r>
            <a:endParaRPr lang="en-US" sz="2400" dirty="0"/>
          </a:p>
          <a:p>
            <a:pPr algn="just" rtl="1">
              <a:spcAft>
                <a:spcPts val="1200"/>
              </a:spcAft>
            </a:pPr>
            <a:r>
              <a:rPr lang="en-US" sz="2400" dirty="0"/>
              <a:t>L1-instruction cache</a:t>
            </a:r>
            <a:r>
              <a:rPr lang="he-IL" sz="2400" dirty="0"/>
              <a:t> הינו </a:t>
            </a:r>
            <a:r>
              <a:rPr lang="en-US" sz="2400" dirty="0"/>
              <a:t>direct-mapped</a:t>
            </a:r>
            <a:r>
              <a:rPr lang="he-IL" sz="2400" dirty="0"/>
              <a:t>, בגודל כולל של </a:t>
            </a:r>
            <a:r>
              <a:rPr lang="en-US" sz="2400" dirty="0"/>
              <a:t>4KByte</a:t>
            </a:r>
            <a:r>
              <a:rPr lang="he-IL" sz="2400" dirty="0"/>
              <a:t> וגודל בלוק של </a:t>
            </a:r>
            <a:r>
              <a:rPr lang="en-US" sz="2400" dirty="0"/>
              <a:t>8Byte</a:t>
            </a:r>
            <a:r>
              <a:rPr lang="he-IL" sz="2400" dirty="0"/>
              <a:t>. נתון שה </a:t>
            </a:r>
            <a:r>
              <a:rPr lang="en-US" sz="2400" dirty="0"/>
              <a:t>miss-rate </a:t>
            </a:r>
            <a:r>
              <a:rPr lang="he-IL" sz="2400" dirty="0"/>
              <a:t> הינו 2</a:t>
            </a:r>
            <a:r>
              <a:rPr lang="he-IL" sz="2400" dirty="0" smtClean="0"/>
              <a:t>%.</a:t>
            </a:r>
          </a:p>
          <a:p>
            <a:pPr algn="just" rtl="1">
              <a:spcAft>
                <a:spcPts val="1200"/>
              </a:spcAft>
            </a:pPr>
            <a:r>
              <a:rPr lang="en-US" sz="2400" dirty="0"/>
              <a:t>L2</a:t>
            </a:r>
            <a:r>
              <a:rPr lang="he-IL" sz="2400" dirty="0"/>
              <a:t> הינו יחיד ומשותף, </a:t>
            </a:r>
            <a:r>
              <a:rPr lang="en-US" sz="2400" dirty="0"/>
              <a:t>2-way set associative</a:t>
            </a:r>
            <a:r>
              <a:rPr lang="he-IL" sz="2400" dirty="0"/>
              <a:t>, </a:t>
            </a:r>
            <a:r>
              <a:rPr lang="en-US" sz="2400" dirty="0"/>
              <a:t>write-back</a:t>
            </a:r>
            <a:r>
              <a:rPr lang="he-IL" sz="2400" dirty="0"/>
              <a:t>, בגודל כולל של </a:t>
            </a:r>
            <a:r>
              <a:rPr lang="en-US" sz="2400" dirty="0"/>
              <a:t>2MByte</a:t>
            </a:r>
            <a:r>
              <a:rPr lang="he-IL" sz="2400" dirty="0"/>
              <a:t> וגודל בלוק של </a:t>
            </a:r>
            <a:r>
              <a:rPr lang="en-US" sz="2400" dirty="0"/>
              <a:t>32 Byte</a:t>
            </a:r>
            <a:r>
              <a:rPr lang="he-IL" sz="2400" dirty="0" smtClean="0"/>
              <a:t>. </a:t>
            </a:r>
            <a:r>
              <a:rPr lang="en-US" sz="2400" dirty="0" smtClean="0"/>
              <a:t>miss-rate </a:t>
            </a:r>
            <a:r>
              <a:rPr lang="he-IL" sz="2400" dirty="0" smtClean="0"/>
              <a:t> </a:t>
            </a:r>
            <a:r>
              <a:rPr lang="he-IL" sz="2400" dirty="0"/>
              <a:t>הינו 10%. </a:t>
            </a:r>
            <a:endParaRPr lang="he-IL" sz="2400" dirty="0" smtClean="0"/>
          </a:p>
          <a:p>
            <a:pPr algn="just" rtl="1">
              <a:spcAft>
                <a:spcPts val="1200"/>
              </a:spcAft>
            </a:pPr>
            <a:r>
              <a:rPr lang="he-IL" sz="2400" dirty="0" smtClean="0"/>
              <a:t>בממוצע </a:t>
            </a:r>
            <a:r>
              <a:rPr lang="en-US" sz="2400" dirty="0"/>
              <a:t>%</a:t>
            </a:r>
            <a:r>
              <a:rPr lang="he-IL" sz="2400" dirty="0"/>
              <a:t>50 מהבלוקים ב </a:t>
            </a:r>
            <a:r>
              <a:rPr lang="en-US" sz="2400" dirty="0"/>
              <a:t>L2</a:t>
            </a:r>
            <a:r>
              <a:rPr lang="he-IL" sz="2400" dirty="0"/>
              <a:t> הינם "מלוכלכים", כלומר רשום בהם מידע שאיננו כרגע בזיכרון הראשי</a:t>
            </a:r>
            <a:r>
              <a:rPr lang="he-IL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11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0936" y="3769602"/>
            <a:ext cx="8384875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spcAft>
                <a:spcPts val="1200"/>
              </a:spcAft>
            </a:pPr>
            <a:r>
              <a:rPr lang="he-IL" sz="2400" dirty="0" smtClean="0"/>
              <a:t>40</a:t>
            </a:r>
            <a:r>
              <a:rPr lang="he-IL" sz="2400" dirty="0"/>
              <a:t>% מהפקודות הינן פקודות גישה לזיכרון, 60% </a:t>
            </a:r>
            <a:r>
              <a:rPr lang="he-IL" sz="2400" dirty="0" smtClean="0"/>
              <a:t>מהן קריאה</a:t>
            </a:r>
            <a:r>
              <a:rPr lang="en-US" sz="2400" dirty="0" smtClean="0"/>
              <a:t>(LOAD) </a:t>
            </a:r>
            <a:r>
              <a:rPr lang="he-IL" sz="2400" dirty="0" smtClean="0"/>
              <a:t> ו 40% מהן כתיבה</a:t>
            </a:r>
            <a:r>
              <a:rPr lang="en-US" sz="2400" dirty="0" smtClean="0"/>
              <a:t>(STORE) </a:t>
            </a:r>
            <a:r>
              <a:rPr lang="he-IL" sz="2400" dirty="0" smtClean="0"/>
              <a:t>. </a:t>
            </a:r>
            <a:r>
              <a:rPr lang="en-US" sz="2400" dirty="0"/>
              <a:t>L1 hits</a:t>
            </a:r>
            <a:r>
              <a:rPr lang="he-IL" sz="2400" dirty="0"/>
              <a:t> אינם גורמים ל </a:t>
            </a:r>
            <a:r>
              <a:rPr lang="en-US" sz="2400" dirty="0"/>
              <a:t>stalls</a:t>
            </a:r>
            <a:r>
              <a:rPr lang="he-IL" sz="2400" dirty="0"/>
              <a:t>. </a:t>
            </a:r>
            <a:endParaRPr lang="en-US" sz="2400" dirty="0" smtClean="0"/>
          </a:p>
          <a:p>
            <a:pPr algn="just" rtl="1">
              <a:spcAft>
                <a:spcPts val="1200"/>
              </a:spcAft>
            </a:pPr>
            <a:r>
              <a:rPr lang="he-IL" sz="2400" dirty="0" smtClean="0"/>
              <a:t>זמן גישה ל </a:t>
            </a:r>
            <a:r>
              <a:rPr lang="en-US" sz="2400" dirty="0" smtClean="0"/>
              <a:t>L2</a:t>
            </a:r>
            <a:r>
              <a:rPr lang="he-IL" sz="2400" dirty="0" smtClean="0"/>
              <a:t> הינו 20 ננו שניות.</a:t>
            </a:r>
          </a:p>
          <a:p>
            <a:pPr algn="just" rtl="1">
              <a:spcAft>
                <a:spcPts val="1200"/>
              </a:spcAft>
            </a:pPr>
            <a:r>
              <a:rPr lang="he-IL" sz="2400" dirty="0" smtClean="0"/>
              <a:t>זמן גישה לזיכרון הראשי הינו 0.2 מיקרו שניה, ומרגע זה מספר מילים כרוחב ה </a:t>
            </a:r>
            <a:r>
              <a:rPr lang="en-US" sz="2400" dirty="0" smtClean="0"/>
              <a:t>memory bus</a:t>
            </a:r>
            <a:r>
              <a:rPr lang="he-IL" sz="2400" dirty="0" smtClean="0"/>
              <a:t> נשלחות כל מחזור שעון. רוחב ה </a:t>
            </a:r>
            <a:r>
              <a:rPr lang="en-US" sz="2400" dirty="0" smtClean="0"/>
              <a:t>bus</a:t>
            </a:r>
            <a:r>
              <a:rPr lang="he-IL" sz="2400" dirty="0" smtClean="0"/>
              <a:t> המחבר בין </a:t>
            </a:r>
            <a:r>
              <a:rPr lang="en-US" sz="2400" dirty="0" smtClean="0"/>
              <a:t>L2</a:t>
            </a:r>
            <a:r>
              <a:rPr lang="he-IL" sz="2400" dirty="0" smtClean="0"/>
              <a:t> לזיכרון הראשי הינו 128 סיביות.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0936" y="2631119"/>
            <a:ext cx="8246853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spcAft>
                <a:spcPts val="1200"/>
              </a:spcAft>
            </a:pPr>
            <a:r>
              <a:rPr lang="he-IL" sz="2400" dirty="0"/>
              <a:t>איזה אחוז מתוך גישות הנתונים לזיכרון מגיע לזיכרון הראשי</a:t>
            </a:r>
            <a:r>
              <a:rPr lang="he-IL" sz="2400" dirty="0" smtClean="0"/>
              <a:t>?</a:t>
            </a:r>
          </a:p>
          <a:p>
            <a:pPr rtl="1"/>
            <a:r>
              <a:rPr lang="en-US" sz="2400" dirty="0">
                <a:solidFill>
                  <a:srgbClr val="0000FF"/>
                </a:solidFill>
              </a:rPr>
              <a:t>(L1 miss rate) x (L2 miss rate) = 0.15 X 0.1 = 1.5</a:t>
            </a:r>
            <a:r>
              <a:rPr lang="en-US" sz="2400" dirty="0" smtClean="0">
                <a:solidFill>
                  <a:srgbClr val="0000FF"/>
                </a:solidFill>
              </a:rPr>
              <a:t>%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936" y="681494"/>
            <a:ext cx="8376249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>
              <a:spcAft>
                <a:spcPts val="1200"/>
              </a:spcAft>
            </a:pPr>
            <a:r>
              <a:rPr lang="he-IL" sz="2400" dirty="0"/>
              <a:t>כמה סיביות בכל אחד מזיכרונות המטמון משמשות לאינדקס</a:t>
            </a:r>
            <a:r>
              <a:rPr lang="he-IL" sz="2400" dirty="0" smtClean="0"/>
              <a:t>? </a:t>
            </a:r>
            <a:r>
              <a:rPr lang="en-US" sz="2400" b="1" dirty="0"/>
              <a:t> </a:t>
            </a:r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L1 Data:  8Kbyte/8Byte = 1024 blocks =&gt; 10 bits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L1 Instruction:  4Kbyte/8Byte = 512 blocks =&gt; 9 bits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L2: </a:t>
            </a:r>
            <a:r>
              <a:rPr lang="en-US" sz="2400" dirty="0" smtClean="0">
                <a:solidFill>
                  <a:srgbClr val="0000FF"/>
                </a:solidFill>
              </a:rPr>
              <a:t>2MByte/32Bytes = 64K </a:t>
            </a:r>
            <a:r>
              <a:rPr lang="en-US" sz="2400" dirty="0">
                <a:solidFill>
                  <a:srgbClr val="0000FF"/>
                </a:solidFill>
              </a:rPr>
              <a:t>blocks = 32K sets =&gt; 15 </a:t>
            </a:r>
            <a:r>
              <a:rPr lang="en-US" sz="2400" dirty="0" smtClean="0">
                <a:solidFill>
                  <a:srgbClr val="0000FF"/>
                </a:solidFill>
              </a:rPr>
              <a:t>bits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0937" y="660733"/>
            <a:ext cx="8376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1200"/>
              </a:spcAft>
            </a:pPr>
            <a:r>
              <a:rPr lang="he-IL" sz="2400" dirty="0"/>
              <a:t>מה מספר מחזורי השעון </a:t>
            </a:r>
            <a:r>
              <a:rPr lang="he-IL" sz="2400" u="sng" dirty="0"/>
              <a:t>המרבי</a:t>
            </a:r>
            <a:r>
              <a:rPr lang="he-IL" sz="2400" dirty="0"/>
              <a:t> שעשוי להידרש בעת  גישה לזיכרון הראשי</a:t>
            </a:r>
            <a:r>
              <a:rPr lang="he-IL" sz="2400" dirty="0" smtClean="0"/>
              <a:t>? </a:t>
            </a:r>
            <a:r>
              <a:rPr lang="he-IL" sz="2400" dirty="0"/>
              <a:t>מהו רצף האירועים המתרחש במצב קיצוני </a:t>
            </a:r>
            <a:r>
              <a:rPr lang="he-IL" sz="2400" dirty="0" smtClean="0"/>
              <a:t>כזה?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70936" y="4611441"/>
            <a:ext cx="8393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Getting </a:t>
            </a:r>
            <a:r>
              <a:rPr lang="en-US" sz="2400" dirty="0">
                <a:solidFill>
                  <a:srgbClr val="0000FF"/>
                </a:solidFill>
              </a:rPr>
              <a:t>a new block from the memory may evict a block from L2, which is a write-back. In that case the evicted block must be written into the memory, requiring a total of L2-memory write-back 2 x (100 + 1) = 202 </a:t>
            </a:r>
            <a:r>
              <a:rPr lang="en-US" sz="2400" dirty="0" smtClean="0">
                <a:solidFill>
                  <a:srgbClr val="0000FF"/>
                </a:solidFill>
              </a:rPr>
              <a:t>cycles.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936" y="1584058"/>
            <a:ext cx="839350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Maximum </a:t>
            </a:r>
            <a:r>
              <a:rPr lang="en-US" sz="2400" dirty="0">
                <a:solidFill>
                  <a:srgbClr val="0000FF"/>
                </a:solidFill>
              </a:rPr>
              <a:t>clock cycles </a:t>
            </a:r>
            <a:r>
              <a:rPr lang="en-US" sz="2400" dirty="0" smtClean="0">
                <a:solidFill>
                  <a:srgbClr val="0000FF"/>
                </a:solidFill>
              </a:rPr>
              <a:t>occur </a:t>
            </a:r>
            <a:r>
              <a:rPr lang="en-US" sz="2400" dirty="0">
                <a:solidFill>
                  <a:srgbClr val="0000FF"/>
                </a:solidFill>
              </a:rPr>
              <a:t>when L1 missed first, then L2 missed, then write-back takes place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en-US" sz="2400" dirty="0"/>
          </a:p>
          <a:p>
            <a:pPr algn="just"/>
            <a:r>
              <a:rPr lang="en-US" sz="2400" dirty="0">
                <a:solidFill>
                  <a:srgbClr val="0000FF"/>
                </a:solidFill>
              </a:rPr>
              <a:t>L2 access cycles: (20 </a:t>
            </a:r>
            <a:r>
              <a:rPr lang="en-US" sz="2400" dirty="0" smtClean="0">
                <a:solidFill>
                  <a:srgbClr val="0000FF"/>
                </a:solidFill>
              </a:rPr>
              <a:t>nSec) </a:t>
            </a:r>
            <a:r>
              <a:rPr lang="en-US" sz="2400" dirty="0">
                <a:solidFill>
                  <a:srgbClr val="0000FF"/>
                </a:solidFill>
              </a:rPr>
              <a:t>/ (2 </a:t>
            </a:r>
            <a:r>
              <a:rPr lang="en-US" sz="2400" dirty="0" smtClean="0">
                <a:solidFill>
                  <a:srgbClr val="0000FF"/>
                </a:solidFill>
              </a:rPr>
              <a:t>nSec) </a:t>
            </a:r>
            <a:r>
              <a:rPr lang="en-US" sz="2400" dirty="0">
                <a:solidFill>
                  <a:srgbClr val="0000FF"/>
                </a:solidFill>
              </a:rPr>
              <a:t>= 10 cycles</a:t>
            </a:r>
          </a:p>
          <a:p>
            <a:pPr algn="just"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</a:rPr>
              <a:t>Main memory access cycles: (0.2 </a:t>
            </a:r>
            <a:r>
              <a:rPr lang="en-US" sz="2400" dirty="0" smtClean="0">
                <a:solidFill>
                  <a:srgbClr val="0000FF"/>
                </a:solidFill>
              </a:rPr>
              <a:t>µSec) </a:t>
            </a:r>
            <a:r>
              <a:rPr lang="en-US" sz="2400" dirty="0">
                <a:solidFill>
                  <a:srgbClr val="0000FF"/>
                </a:solidFill>
              </a:rPr>
              <a:t>/ (2 </a:t>
            </a:r>
            <a:r>
              <a:rPr lang="en-US" sz="2400" dirty="0" smtClean="0">
                <a:solidFill>
                  <a:srgbClr val="0000FF"/>
                </a:solidFill>
              </a:rPr>
              <a:t>nSec) </a:t>
            </a:r>
            <a:r>
              <a:rPr lang="en-US" sz="2400" dirty="0">
                <a:solidFill>
                  <a:srgbClr val="0000FF"/>
                </a:solidFill>
              </a:rPr>
              <a:t>= 100 cycles</a:t>
            </a:r>
          </a:p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Block </a:t>
            </a:r>
            <a:r>
              <a:rPr lang="en-US" sz="2400" dirty="0">
                <a:solidFill>
                  <a:srgbClr val="0000FF"/>
                </a:solidFill>
              </a:rPr>
              <a:t>is 32 Bytes and memory bus is 128 bits (16 Bytes), two bus transactions of 16 Bytes each are </a:t>
            </a:r>
            <a:r>
              <a:rPr lang="en-US" sz="2400" dirty="0" smtClean="0">
                <a:solidFill>
                  <a:srgbClr val="0000FF"/>
                </a:solidFill>
              </a:rPr>
              <a:t>required</a:t>
            </a:r>
            <a:r>
              <a:rPr lang="en-US" sz="2400" dirty="0">
                <a:solidFill>
                  <a:srgbClr val="0000FF"/>
                </a:solidFill>
              </a:rPr>
              <a:t>. The first 16 bytes </a:t>
            </a:r>
            <a:r>
              <a:rPr lang="en-US" sz="2400" dirty="0" smtClean="0">
                <a:solidFill>
                  <a:srgbClr val="0000FF"/>
                </a:solidFill>
              </a:rPr>
              <a:t>take </a:t>
            </a:r>
            <a:r>
              <a:rPr lang="en-US" sz="2400" dirty="0">
                <a:solidFill>
                  <a:srgbClr val="0000FF"/>
                </a:solidFill>
              </a:rPr>
              <a:t>100 cycles, the next 16 bytes takes one cycle. </a:t>
            </a:r>
          </a:p>
        </p:txBody>
      </p:sp>
    </p:spTree>
    <p:extLst>
      <p:ext uri="{BB962C8B-B14F-4D97-AF65-F5344CB8AC3E}">
        <p14:creationId xmlns:p14="http://schemas.microsoft.com/office/powerpoint/2010/main" val="107019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0936" y="479587"/>
            <a:ext cx="8393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Summing </a:t>
            </a:r>
            <a:r>
              <a:rPr lang="en-US" sz="2400" dirty="0">
                <a:solidFill>
                  <a:srgbClr val="0000FF"/>
                </a:solidFill>
              </a:rPr>
              <a:t>all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L1 miss + L2 miss + write-back = 1 + 10 + 202 = 213 cycles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936" y="1380328"/>
            <a:ext cx="839350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/>
            <a:r>
              <a:rPr lang="he-IL" sz="2400" dirty="0"/>
              <a:t>מהו מספר מחזורי השעון הממוצע בגישה לזיכרון</a:t>
            </a:r>
            <a:r>
              <a:rPr lang="en-US" sz="2400" dirty="0"/>
              <a:t> (AMAT) </a:t>
            </a:r>
            <a:r>
              <a:rPr lang="he-IL" sz="2400" dirty="0"/>
              <a:t> כולל פקודות ונתונים </a:t>
            </a:r>
            <a:r>
              <a:rPr lang="he-IL" sz="2400" dirty="0" smtClean="0"/>
              <a:t>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0936" y="4658208"/>
            <a:ext cx="839350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AMAT must </a:t>
            </a:r>
            <a:r>
              <a:rPr lang="en-US" sz="2400" dirty="0">
                <a:solidFill>
                  <a:srgbClr val="0000FF"/>
                </a:solidFill>
              </a:rPr>
              <a:t>account for the average percentage of L2 dirty  blocks, which for the given L2 means that 50% of the blocks must be updated in main memory upon L2 miss, yielding a factor of 1.5 multiplying (100 +1</a:t>
            </a:r>
            <a:r>
              <a:rPr lang="en-US" sz="2400" dirty="0" smtClean="0">
                <a:solidFill>
                  <a:srgbClr val="0000FF"/>
                </a:solidFill>
              </a:rPr>
              <a:t>).</a:t>
            </a:r>
            <a:r>
              <a:rPr lang="en-US" sz="2400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886" y="2142328"/>
            <a:ext cx="8393501" cy="24622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The </a:t>
            </a:r>
            <a:r>
              <a:rPr lang="en-US" sz="2400" dirty="0">
                <a:solidFill>
                  <a:srgbClr val="0000FF"/>
                </a:solidFill>
              </a:rPr>
              <a:t>weight of instruction accesses to memory is 1/(1 + 0.4), while the weight of data accesses is 0.4/(1 + 0.4). Therefore</a:t>
            </a:r>
          </a:p>
          <a:p>
            <a:pPr algn="just">
              <a:spcAft>
                <a:spcPts val="1200"/>
              </a:spcAft>
            </a:pPr>
            <a:r>
              <a:rPr lang="en-US" sz="2400" dirty="0" err="1">
                <a:solidFill>
                  <a:srgbClr val="0000FF"/>
                </a:solidFill>
              </a:rPr>
              <a:t>AMAT</a:t>
            </a:r>
            <a:r>
              <a:rPr lang="en-US" sz="2400" baseline="-25000" dirty="0" err="1">
                <a:solidFill>
                  <a:srgbClr val="0000FF"/>
                </a:solidFill>
              </a:rPr>
              <a:t>total</a:t>
            </a:r>
            <a:r>
              <a:rPr lang="en-US" sz="2400" dirty="0">
                <a:solidFill>
                  <a:srgbClr val="0000FF"/>
                </a:solidFill>
              </a:rPr>
              <a:t> = 1/1.4 </a:t>
            </a:r>
            <a:r>
              <a:rPr lang="en-US" sz="2400" dirty="0" err="1">
                <a:solidFill>
                  <a:srgbClr val="0000FF"/>
                </a:solidFill>
              </a:rPr>
              <a:t>AMAT</a:t>
            </a:r>
            <a:r>
              <a:rPr lang="en-US" sz="2400" baseline="-25000" dirty="0" err="1">
                <a:solidFill>
                  <a:srgbClr val="0000FF"/>
                </a:solidFill>
              </a:rPr>
              <a:t>inst</a:t>
            </a:r>
            <a:r>
              <a:rPr lang="en-US" sz="2400" dirty="0">
                <a:solidFill>
                  <a:srgbClr val="0000FF"/>
                </a:solidFill>
              </a:rPr>
              <a:t> + 0.4/1.4 </a:t>
            </a:r>
            <a:r>
              <a:rPr lang="en-US" sz="2400" dirty="0" err="1">
                <a:solidFill>
                  <a:srgbClr val="0000FF"/>
                </a:solidFill>
              </a:rPr>
              <a:t>AMAT</a:t>
            </a:r>
            <a:r>
              <a:rPr lang="en-US" sz="2400" baseline="-25000" dirty="0" err="1">
                <a:solidFill>
                  <a:srgbClr val="0000FF"/>
                </a:solidFill>
              </a:rPr>
              <a:t>data</a:t>
            </a:r>
            <a:endParaRPr lang="en-US" sz="2400" dirty="0">
              <a:solidFill>
                <a:srgbClr val="0000FF"/>
              </a:solidFill>
            </a:endParaRPr>
          </a:p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For </a:t>
            </a:r>
            <a:r>
              <a:rPr lang="en-US" sz="2400" dirty="0">
                <a:solidFill>
                  <a:srgbClr val="0000FF"/>
                </a:solidFill>
              </a:rPr>
              <a:t>any 2-level cache system there is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</a:rPr>
              <a:t>AMAT = (L1 hit time) + (L1 miss rate) x (L2 hit time) + (L1 miss rate) x (L2 miss rate) x (main memory transfer time). </a:t>
            </a:r>
          </a:p>
        </p:txBody>
      </p:sp>
    </p:spTree>
    <p:extLst>
      <p:ext uri="{BB962C8B-B14F-4D97-AF65-F5344CB8AC3E}">
        <p14:creationId xmlns:p14="http://schemas.microsoft.com/office/powerpoint/2010/main" val="219873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0936" y="793760"/>
            <a:ext cx="83935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FF"/>
                </a:solidFill>
              </a:rPr>
              <a:t>AMAT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inst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= 1 + 0.02 x 10 + 0.02 x 0.1 x 1.5 x (100 + 1) = 1.503</a:t>
            </a:r>
          </a:p>
          <a:p>
            <a:pPr algn="just"/>
            <a:r>
              <a:rPr lang="en-US" sz="2400" dirty="0" err="1">
                <a:solidFill>
                  <a:srgbClr val="0000FF"/>
                </a:solidFill>
              </a:rPr>
              <a:t>AMAT</a:t>
            </a:r>
            <a:r>
              <a:rPr lang="en-US" sz="2400" baseline="-25000" dirty="0" err="1">
                <a:solidFill>
                  <a:srgbClr val="0000FF"/>
                </a:solidFill>
              </a:rPr>
              <a:t>data</a:t>
            </a:r>
            <a:r>
              <a:rPr lang="en-US" sz="2400" dirty="0">
                <a:solidFill>
                  <a:srgbClr val="0000FF"/>
                </a:solidFill>
              </a:rPr>
              <a:t> = 1 + 0.15 x 10 + 0.15 x 0.1 x 1.5 x (100 + 1) = 4.7725</a:t>
            </a:r>
          </a:p>
          <a:p>
            <a:pPr algn="just"/>
            <a:r>
              <a:rPr lang="en-US" sz="2400" dirty="0" err="1">
                <a:solidFill>
                  <a:srgbClr val="0000FF"/>
                </a:solidFill>
              </a:rPr>
              <a:t>AMAT</a:t>
            </a:r>
            <a:r>
              <a:rPr lang="en-US" sz="2400" baseline="-25000" dirty="0" err="1">
                <a:solidFill>
                  <a:srgbClr val="0000FF"/>
                </a:solidFill>
              </a:rPr>
              <a:t>total</a:t>
            </a:r>
            <a:r>
              <a:rPr lang="en-US" sz="2400" dirty="0">
                <a:solidFill>
                  <a:srgbClr val="0000FF"/>
                </a:solidFill>
              </a:rPr>
              <a:t> = 1/1.4 x 1.503 + 0.4/1.4 x 4.7725 = </a:t>
            </a:r>
            <a:r>
              <a:rPr lang="en-US" sz="2400" dirty="0" smtClean="0">
                <a:solidFill>
                  <a:srgbClr val="0000FF"/>
                </a:solidFill>
              </a:rPr>
              <a:t>2.44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Victim Cache</a:t>
            </a:r>
            <a:endParaRPr lang="he-IL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910" y="10989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dirty="0"/>
              <a:t>Memory hierarchy so far was </a:t>
            </a:r>
            <a:r>
              <a:rPr lang="en-US" sz="2800" b="1" dirty="0">
                <a:solidFill>
                  <a:srgbClr val="0000FF"/>
                </a:solidFill>
              </a:rPr>
              <a:t>inclusive</a:t>
            </a:r>
            <a:r>
              <a:rPr lang="en-US" sz="2800" dirty="0"/>
              <a:t>. </a:t>
            </a:r>
            <a:r>
              <a:rPr lang="en-US" sz="2800" b="1" dirty="0">
                <a:solidFill>
                  <a:srgbClr val="0000FF"/>
                </a:solidFill>
              </a:rPr>
              <a:t>Exclusive</a:t>
            </a:r>
            <a:r>
              <a:rPr lang="en-US" sz="2800" dirty="0"/>
              <a:t> organization of caches may help to overcome the </a:t>
            </a:r>
            <a:r>
              <a:rPr lang="en-US" sz="2800" b="1" dirty="0"/>
              <a:t>associativity</a:t>
            </a:r>
            <a:r>
              <a:rPr lang="en-US" sz="2800" dirty="0"/>
              <a:t> vs. </a:t>
            </a:r>
            <a:r>
              <a:rPr lang="en-US" sz="2800" b="1" dirty="0"/>
              <a:t>block-size</a:t>
            </a:r>
            <a:r>
              <a:rPr lang="en-US" sz="2800" dirty="0"/>
              <a:t> tradeoff.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934" y="2752047"/>
            <a:ext cx="82296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dirty="0" smtClean="0"/>
              <a:t>A direct-mapped/limited-associativity </a:t>
            </a:r>
            <a:r>
              <a:rPr lang="en-US" sz="2800" dirty="0"/>
              <a:t>cache + small fully associative </a:t>
            </a:r>
            <a:r>
              <a:rPr lang="en-US" sz="2800" b="1" dirty="0">
                <a:solidFill>
                  <a:srgbClr val="0000FF"/>
                </a:solidFill>
              </a:rPr>
              <a:t>victim cache</a:t>
            </a:r>
            <a:r>
              <a:rPr lang="en-US" sz="2800" dirty="0"/>
              <a:t> can perform as a </a:t>
            </a:r>
            <a:r>
              <a:rPr lang="en-US" sz="2800" dirty="0" smtClean="0"/>
              <a:t>multi-way </a:t>
            </a:r>
            <a:r>
              <a:rPr lang="en-US" sz="2800" dirty="0"/>
              <a:t>set associative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A block is found either in the main cache or in the victim cache but</a:t>
            </a:r>
            <a:r>
              <a:rPr lang="en-US" sz="2800" b="1" dirty="0" smtClean="0"/>
              <a:t> not in both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26520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Proposed in 1990’s for L1. Used today at higher levels L3/L4 by Intel and IBM (PowerPC). </a:t>
            </a:r>
            <a:endParaRPr lang="en-US" sz="2800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600" dirty="0" smtClean="0"/>
              <a:t>March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54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472" y="548616"/>
            <a:ext cx="792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Hit time</a:t>
            </a:r>
            <a:r>
              <a:rPr lang="en-US" sz="2800" dirty="0" smtClean="0"/>
              <a:t>:</a:t>
            </a:r>
            <a:r>
              <a:rPr lang="en-US" sz="2800" b="1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time required </a:t>
            </a:r>
            <a:r>
              <a:rPr lang="en-US" sz="2800" dirty="0" smtClean="0"/>
              <a:t>to access </a:t>
            </a:r>
            <a:r>
              <a:rPr lang="en-US" sz="2800" dirty="0"/>
              <a:t>a level of the </a:t>
            </a:r>
            <a:r>
              <a:rPr lang="en-US" sz="2800" dirty="0" smtClean="0"/>
              <a:t>memory hierarchy.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Includes </a:t>
            </a:r>
            <a:r>
              <a:rPr lang="en-US" sz="2400" dirty="0"/>
              <a:t>the </a:t>
            </a:r>
            <a:r>
              <a:rPr lang="en-US" sz="2400" dirty="0" smtClean="0"/>
              <a:t>time needed </a:t>
            </a:r>
            <a:r>
              <a:rPr lang="en-US" sz="2400" dirty="0"/>
              <a:t>to determine </a:t>
            </a:r>
            <a:r>
              <a:rPr lang="en-US" sz="2400" dirty="0" smtClean="0"/>
              <a:t>whether hit </a:t>
            </a:r>
            <a:r>
              <a:rPr lang="en-US" sz="2400" dirty="0"/>
              <a:t>or </a:t>
            </a:r>
            <a:r>
              <a:rPr lang="en-US" sz="2400" dirty="0" smtClean="0"/>
              <a:t>miss</a:t>
            </a:r>
            <a:r>
              <a:rPr lang="en-US" sz="2400" dirty="0"/>
              <a:t>.</a:t>
            </a:r>
            <a:endParaRPr lang="he-IL" sz="2400" dirty="0"/>
          </a:p>
        </p:txBody>
      </p:sp>
      <p:sp>
        <p:nvSpPr>
          <p:cNvPr id="3" name="Rectangle 2"/>
          <p:cNvSpPr/>
          <p:nvPr/>
        </p:nvSpPr>
        <p:spPr>
          <a:xfrm>
            <a:off x="611472" y="2153190"/>
            <a:ext cx="79210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Miss penalty</a:t>
            </a:r>
            <a:r>
              <a:rPr lang="en-US" sz="2800" dirty="0" smtClean="0"/>
              <a:t>: the time required </a:t>
            </a:r>
            <a:r>
              <a:rPr lang="en-US" sz="2800" dirty="0"/>
              <a:t>to fetch a block into </a:t>
            </a:r>
            <a:r>
              <a:rPr lang="en-US" sz="2800" dirty="0" smtClean="0"/>
              <a:t>the </a:t>
            </a:r>
            <a:r>
              <a:rPr lang="en-US" sz="2800" dirty="0"/>
              <a:t>memory </a:t>
            </a:r>
            <a:r>
              <a:rPr lang="en-US" sz="2800" dirty="0" smtClean="0"/>
              <a:t>hierarchy from </a:t>
            </a:r>
            <a:r>
              <a:rPr lang="en-US" sz="2800" dirty="0"/>
              <a:t>the lower </a:t>
            </a:r>
            <a:r>
              <a:rPr lang="en-US" sz="2800" dirty="0" smtClean="0"/>
              <a:t>level.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Includes the </a:t>
            </a:r>
            <a:r>
              <a:rPr lang="en-US" sz="2400" dirty="0"/>
              <a:t>time to access the </a:t>
            </a:r>
            <a:r>
              <a:rPr lang="en-US" sz="2400" dirty="0" smtClean="0"/>
              <a:t>block, transmit </a:t>
            </a:r>
            <a:r>
              <a:rPr lang="en-US" sz="2400" dirty="0"/>
              <a:t>it from </a:t>
            </a:r>
            <a:r>
              <a:rPr lang="en-US" sz="2400" dirty="0" smtClean="0"/>
              <a:t>the lower level, </a:t>
            </a:r>
            <a:r>
              <a:rPr lang="en-US" sz="2400" dirty="0"/>
              <a:t>and insert it in the </a:t>
            </a:r>
            <a:r>
              <a:rPr lang="en-US" sz="2400" dirty="0" smtClean="0"/>
              <a:t>upper level.</a:t>
            </a:r>
            <a:endParaRPr lang="he-IL" sz="2800" dirty="0"/>
          </a:p>
        </p:txBody>
      </p:sp>
      <p:sp>
        <p:nvSpPr>
          <p:cNvPr id="4" name="Rectangle 3"/>
          <p:cNvSpPr/>
          <p:nvPr/>
        </p:nvSpPr>
        <p:spPr>
          <a:xfrm>
            <a:off x="611472" y="4149096"/>
            <a:ext cx="7921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memory </a:t>
            </a:r>
            <a:r>
              <a:rPr lang="en-US" sz="2800" dirty="0" smtClean="0"/>
              <a:t>system</a:t>
            </a:r>
            <a:r>
              <a:rPr lang="en-US" sz="2800" dirty="0"/>
              <a:t> </a:t>
            </a:r>
            <a:r>
              <a:rPr lang="en-US" sz="2800" dirty="0" smtClean="0"/>
              <a:t>affects </a:t>
            </a:r>
            <a:r>
              <a:rPr lang="en-US" sz="2800" dirty="0"/>
              <a:t>many other aspects of a </a:t>
            </a:r>
            <a:r>
              <a:rPr lang="en-US" sz="2800" dirty="0" smtClean="0"/>
              <a:t>computer: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How the </a:t>
            </a:r>
            <a:r>
              <a:rPr lang="en-US" sz="2400" b="1" dirty="0" smtClean="0">
                <a:solidFill>
                  <a:srgbClr val="0000FF"/>
                </a:solidFill>
              </a:rPr>
              <a:t>operating system </a:t>
            </a:r>
            <a:r>
              <a:rPr lang="en-US" sz="2400" dirty="0" smtClean="0"/>
              <a:t>manages </a:t>
            </a:r>
            <a:r>
              <a:rPr lang="en-US" sz="2400" dirty="0"/>
              <a:t>memory and </a:t>
            </a:r>
            <a:r>
              <a:rPr lang="en-US" sz="2400" dirty="0" smtClean="0"/>
              <a:t>I/O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b="1" dirty="0">
                <a:solidFill>
                  <a:srgbClr val="0000FF"/>
                </a:solidFill>
              </a:rPr>
              <a:t>compilers</a:t>
            </a:r>
            <a:r>
              <a:rPr lang="en-US" sz="2400" dirty="0"/>
              <a:t> generate </a:t>
            </a:r>
            <a:r>
              <a:rPr lang="en-US" sz="2400" dirty="0" smtClean="0"/>
              <a:t>code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b="1" dirty="0" smtClean="0">
                <a:solidFill>
                  <a:srgbClr val="0000FF"/>
                </a:solidFill>
              </a:rPr>
              <a:t>applications</a:t>
            </a:r>
            <a:r>
              <a:rPr lang="en-US" sz="2400" dirty="0" smtClean="0"/>
              <a:t> use </a:t>
            </a:r>
            <a:r>
              <a:rPr lang="en-US" sz="2400" dirty="0"/>
              <a:t>the </a:t>
            </a:r>
            <a:r>
              <a:rPr lang="en-US" sz="2400" dirty="0" smtClean="0"/>
              <a:t>computer</a:t>
            </a:r>
            <a:endParaRPr lang="he-IL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3869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Victim </a:t>
            </a:r>
            <a:r>
              <a:rPr lang="en-US" sz="2800" dirty="0"/>
              <a:t>cache captures temporal </a:t>
            </a:r>
            <a:r>
              <a:rPr lang="en-US" sz="2800" dirty="0" smtClean="0"/>
              <a:t>locality: blocks accessed frequently, </a:t>
            </a:r>
            <a:r>
              <a:rPr lang="en-US" sz="2800" dirty="0"/>
              <a:t>even if replaced from the main </a:t>
            </a:r>
            <a:r>
              <a:rPr lang="en-US" sz="2800" dirty="0" smtClean="0"/>
              <a:t>cache, remain </a:t>
            </a:r>
            <a:r>
              <a:rPr lang="en-US" sz="2800" dirty="0"/>
              <a:t>within the larger cache organization.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21386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It addresses </a:t>
            </a:r>
            <a:r>
              <a:rPr lang="en-US" sz="2800" dirty="0"/>
              <a:t>the limitation of </a:t>
            </a:r>
            <a:r>
              <a:rPr lang="en-US" sz="2800" dirty="0" smtClean="0"/>
              <a:t>main </a:t>
            </a:r>
            <a:r>
              <a:rPr lang="en-US" sz="2800" dirty="0"/>
              <a:t>cache </a:t>
            </a:r>
            <a:r>
              <a:rPr lang="en-US" sz="2800" dirty="0" smtClean="0"/>
              <a:t>by giving </a:t>
            </a:r>
            <a:r>
              <a:rPr lang="en-US" sz="2800" dirty="0"/>
              <a:t>blocks a second chance if they exhibit </a:t>
            </a:r>
            <a:r>
              <a:rPr lang="en-US" sz="2800" dirty="0" smtClean="0"/>
              <a:t>conflict </a:t>
            </a:r>
            <a:r>
              <a:rPr lang="en-US" sz="2800" dirty="0"/>
              <a:t>with </a:t>
            </a:r>
            <a:r>
              <a:rPr lang="en-US" sz="2800" dirty="0" smtClean="0"/>
              <a:t>other </a:t>
            </a:r>
            <a:r>
              <a:rPr lang="en-US" sz="2800" dirty="0"/>
              <a:t>blocks </a:t>
            </a:r>
            <a:r>
              <a:rPr lang="en-US" sz="2800" dirty="0" smtClean="0"/>
              <a:t>competing for </a:t>
            </a:r>
            <a:r>
              <a:rPr lang="en-US" sz="2800" dirty="0"/>
              <a:t>the same set.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82415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Cache probe looks in </a:t>
            </a:r>
            <a:r>
              <a:rPr lang="en-US" sz="2800" dirty="0"/>
              <a:t>both </a:t>
            </a:r>
            <a:r>
              <a:rPr lang="en-US" sz="2800" dirty="0" smtClean="0"/>
              <a:t>caches. If the </a:t>
            </a:r>
            <a:r>
              <a:rPr lang="en-US" sz="2800" dirty="0"/>
              <a:t>requested block </a:t>
            </a:r>
            <a:r>
              <a:rPr lang="en-US" sz="2800" dirty="0" smtClean="0"/>
              <a:t>is found in the victim, </a:t>
            </a:r>
            <a:r>
              <a:rPr lang="en-US" sz="2800" dirty="0"/>
              <a:t>that block </a:t>
            </a:r>
            <a:r>
              <a:rPr lang="en-US" sz="2800" dirty="0" smtClean="0"/>
              <a:t>is swapped </a:t>
            </a:r>
            <a:r>
              <a:rPr lang="en-US" sz="2800" dirty="0"/>
              <a:t>with the block </a:t>
            </a:r>
            <a:r>
              <a:rPr lang="en-US" sz="2800" dirty="0" smtClean="0"/>
              <a:t>it replaces </a:t>
            </a:r>
            <a:r>
              <a:rPr lang="en-US" sz="2800" dirty="0"/>
              <a:t>in </a:t>
            </a:r>
            <a:r>
              <a:rPr lang="en-US" sz="2800" dirty="0" smtClean="0"/>
              <a:t>main cache.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910" y="374403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victim cache </a:t>
            </a:r>
            <a:r>
              <a:rPr lang="en-US" sz="2800" dirty="0" smtClean="0"/>
              <a:t>contains the data items that </a:t>
            </a:r>
            <a:r>
              <a:rPr lang="en-US" sz="2800" dirty="0"/>
              <a:t>have been thrown out of the main </a:t>
            </a:r>
            <a:r>
              <a:rPr lang="en-US" sz="2800" dirty="0" smtClean="0"/>
              <a:t>cache.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62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96" y="612760"/>
            <a:ext cx="7454408" cy="569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317305" y="1493785"/>
            <a:ext cx="981899" cy="900100"/>
          </a:xfrm>
          <a:prstGeom prst="round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99791" y="2843935"/>
            <a:ext cx="981899" cy="900100"/>
          </a:xfrm>
          <a:prstGeom prst="round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91980" y="2939895"/>
            <a:ext cx="981899" cy="900100"/>
          </a:xfrm>
          <a:prstGeom prst="round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901030" y="4301455"/>
            <a:ext cx="981899" cy="900100"/>
          </a:xfrm>
          <a:prstGeom prst="round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386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FIFO </a:t>
            </a:r>
            <a:r>
              <a:rPr lang="en-US" sz="2800" dirty="0"/>
              <a:t>replacement policy </a:t>
            </a:r>
            <a:r>
              <a:rPr lang="en-US" sz="2800" dirty="0" smtClean="0"/>
              <a:t>of victim cache effectively </a:t>
            </a:r>
            <a:r>
              <a:rPr lang="en-US" sz="2800" dirty="0"/>
              <a:t>achieves </a:t>
            </a:r>
            <a:r>
              <a:rPr lang="en-US" sz="2800" b="1" dirty="0" smtClean="0"/>
              <a:t>true-LRU</a:t>
            </a:r>
            <a:r>
              <a:rPr lang="en-US" sz="2800" i="1" dirty="0" smtClean="0"/>
              <a:t> </a:t>
            </a:r>
            <a:r>
              <a:rPr lang="en-US" sz="2800" dirty="0" smtClean="0"/>
              <a:t>behavior (why?).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85382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 reference </a:t>
            </a:r>
            <a:r>
              <a:rPr lang="en-US" sz="2800" dirty="0"/>
              <a:t>to the victim cache </a:t>
            </a:r>
            <a:r>
              <a:rPr lang="en-US" sz="2800" dirty="0" smtClean="0"/>
              <a:t>pulls the </a:t>
            </a:r>
            <a:r>
              <a:rPr lang="en-US" sz="2800" dirty="0"/>
              <a:t>referenced block out of </a:t>
            </a:r>
            <a:r>
              <a:rPr lang="en-US" sz="2800" dirty="0" smtClean="0"/>
              <a:t>it. Thus, its LRU </a:t>
            </a:r>
            <a:r>
              <a:rPr lang="en-US" sz="2800" dirty="0"/>
              <a:t>block </a:t>
            </a:r>
            <a:r>
              <a:rPr lang="en-US" sz="2800" dirty="0" smtClean="0"/>
              <a:t>is by definition the </a:t>
            </a:r>
            <a:r>
              <a:rPr lang="en-US" sz="2800" dirty="0"/>
              <a:t>oldest one </a:t>
            </a:r>
            <a:r>
              <a:rPr lang="en-US" sz="2800" dirty="0" smtClean="0"/>
              <a:t>there.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6955" y="3474005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800" dirty="0" smtClean="0"/>
              <a:t>Let b1 be thrown by FIFO </a:t>
            </a:r>
            <a:r>
              <a:rPr lang="en-US" sz="2800" dirty="0"/>
              <a:t>(victim oldest ) </a:t>
            </a:r>
            <a:r>
              <a:rPr lang="en-US" sz="2800" dirty="0" smtClean="0"/>
              <a:t>and b2 reside in the victim but used last time before b1 did (LRU). </a:t>
            </a:r>
          </a:p>
          <a:p>
            <a:pPr algn="just">
              <a:spcBef>
                <a:spcPts val="1200"/>
              </a:spcBef>
            </a:pPr>
            <a:r>
              <a:rPr lang="en-US" sz="2800" dirty="0" smtClean="0"/>
              <a:t>At its usage time b1 was pulled into L1, so its re-entrance into the victim occurred when b2 was already there, hence b1 cannot be older than b2.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31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Assist Cache</a:t>
            </a:r>
            <a:endParaRPr lang="he-IL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910" y="99873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Was </a:t>
            </a:r>
            <a:r>
              <a:rPr lang="en-US" sz="2800" dirty="0"/>
              <a:t>motivated by the processor’s </a:t>
            </a:r>
            <a:r>
              <a:rPr lang="en-US" sz="2800" dirty="0" smtClean="0"/>
              <a:t>stride-based prefetch. If </a:t>
            </a:r>
            <a:r>
              <a:rPr lang="en-US" sz="2800" dirty="0"/>
              <a:t>too </a:t>
            </a:r>
            <a:r>
              <a:rPr lang="en-US" sz="2800" dirty="0" smtClean="0"/>
              <a:t>aggressive it would </a:t>
            </a:r>
            <a:r>
              <a:rPr lang="en-US" sz="2800" dirty="0"/>
              <a:t>prefetch data that would </a:t>
            </a:r>
            <a:r>
              <a:rPr lang="en-US" sz="2800" dirty="0" smtClean="0"/>
              <a:t>victimize soon-to-be-used </a:t>
            </a:r>
            <a:r>
              <a:rPr lang="en-US" sz="2800" dirty="0"/>
              <a:t>cache entries.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910" y="253906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incoming prefetch block is loaded </a:t>
            </a:r>
            <a:r>
              <a:rPr lang="en-US" sz="2800" dirty="0" smtClean="0"/>
              <a:t>into the associative, promoted </a:t>
            </a:r>
            <a:r>
              <a:rPr lang="en-US" sz="2800" dirty="0"/>
              <a:t>into the main </a:t>
            </a:r>
            <a:r>
              <a:rPr lang="en-US" sz="2800" dirty="0" smtClean="0"/>
              <a:t>only if </a:t>
            </a:r>
            <a:r>
              <a:rPr lang="en-US" sz="2800" dirty="0"/>
              <a:t>it exhibits </a:t>
            </a:r>
            <a:r>
              <a:rPr lang="en-US" sz="2800" b="1" dirty="0"/>
              <a:t>temporal</a:t>
            </a:r>
            <a:r>
              <a:rPr lang="en-US" sz="2800" dirty="0"/>
              <a:t> locality by being </a:t>
            </a:r>
            <a:r>
              <a:rPr lang="en-US" sz="2800" dirty="0" smtClean="0"/>
              <a:t>referenced again </a:t>
            </a:r>
            <a:r>
              <a:rPr lang="en-US" sz="2800" dirty="0"/>
              <a:t>soon.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10407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Blocks exhibiting only </a:t>
            </a:r>
            <a:r>
              <a:rPr lang="en-US" sz="2800" b="1" dirty="0"/>
              <a:t>spatial</a:t>
            </a:r>
            <a:r>
              <a:rPr lang="en-US" sz="2800" dirty="0"/>
              <a:t> </a:t>
            </a:r>
            <a:r>
              <a:rPr lang="en-US" sz="2800" dirty="0" smtClean="0"/>
              <a:t>locality are </a:t>
            </a:r>
            <a:r>
              <a:rPr lang="en-US" sz="2800" dirty="0"/>
              <a:t>not moved to the main </a:t>
            </a:r>
            <a:r>
              <a:rPr lang="en-US" sz="2800" dirty="0" smtClean="0"/>
              <a:t>cache and </a:t>
            </a:r>
            <a:r>
              <a:rPr lang="en-US" sz="2800" dirty="0"/>
              <a:t>are </a:t>
            </a:r>
            <a:r>
              <a:rPr lang="en-US" sz="2800" dirty="0" smtClean="0"/>
              <a:t>replaced to </a:t>
            </a:r>
            <a:r>
              <a:rPr lang="en-US" sz="2800" dirty="0"/>
              <a:t>main memory in </a:t>
            </a:r>
            <a:r>
              <a:rPr lang="en-US" sz="2800" b="1" dirty="0" smtClean="0"/>
              <a:t>FIFO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63424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Used by HP in 1990’s in HP-7200 microprocessor. </a:t>
            </a:r>
            <a:endParaRPr lang="en-US" sz="2800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600" dirty="0" smtClean="0"/>
              <a:t>March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392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64" y="610394"/>
            <a:ext cx="6702272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957265" y="1943835"/>
            <a:ext cx="981899" cy="900100"/>
          </a:xfrm>
          <a:prstGeom prst="round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130161" y="1988840"/>
            <a:ext cx="981899" cy="900100"/>
          </a:xfrm>
          <a:prstGeom prst="round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48262" y="3609020"/>
            <a:ext cx="981899" cy="900100"/>
          </a:xfrm>
          <a:prstGeom prst="round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386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</a:t>
            </a:r>
            <a:r>
              <a:rPr lang="en-US" sz="2800" dirty="0"/>
              <a:t>incoming block is moved into </a:t>
            </a:r>
            <a:r>
              <a:rPr lang="en-US" sz="2800" dirty="0" smtClean="0"/>
              <a:t>the assist </a:t>
            </a:r>
            <a:r>
              <a:rPr lang="en-US" sz="2800" dirty="0"/>
              <a:t>cache; the replaced block </a:t>
            </a:r>
            <a:r>
              <a:rPr lang="en-US" sz="2800" dirty="0" smtClean="0"/>
              <a:t>is thrown out.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76381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If </a:t>
            </a:r>
            <a:r>
              <a:rPr lang="en-US" sz="2800" dirty="0"/>
              <a:t>a reference misses the main </a:t>
            </a:r>
            <a:r>
              <a:rPr lang="en-US" sz="2800" dirty="0" smtClean="0"/>
              <a:t>and </a:t>
            </a:r>
            <a:r>
              <a:rPr lang="en-US" sz="2800" dirty="0"/>
              <a:t>hits the </a:t>
            </a:r>
            <a:r>
              <a:rPr lang="en-US" sz="2800" dirty="0" smtClean="0"/>
              <a:t>assist, </a:t>
            </a:r>
            <a:r>
              <a:rPr lang="en-US" sz="2800" dirty="0"/>
              <a:t>the </a:t>
            </a:r>
            <a:r>
              <a:rPr lang="en-US" sz="2800" dirty="0" smtClean="0"/>
              <a:t>assist’s </a:t>
            </a:r>
            <a:r>
              <a:rPr lang="en-US" sz="2800" dirty="0" smtClean="0"/>
              <a:t>block is </a:t>
            </a:r>
            <a:r>
              <a:rPr lang="en-US" sz="2800" dirty="0"/>
              <a:t>swapped into the </a:t>
            </a:r>
            <a:r>
              <a:rPr lang="en-US" sz="2800" dirty="0" smtClean="0"/>
              <a:t>main. The </a:t>
            </a:r>
            <a:r>
              <a:rPr lang="en-US" sz="2800" dirty="0"/>
              <a:t>corresponding </a:t>
            </a:r>
            <a:r>
              <a:rPr lang="en-US" sz="2800" dirty="0" smtClean="0"/>
              <a:t>main’s block is </a:t>
            </a:r>
            <a:r>
              <a:rPr lang="en-US" sz="2800" dirty="0"/>
              <a:t>inserted </a:t>
            </a:r>
            <a:r>
              <a:rPr lang="en-US" sz="2800" dirty="0" smtClean="0"/>
              <a:t>into the assist.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57200" y="3293985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Only </a:t>
            </a:r>
            <a:r>
              <a:rPr lang="en-US" sz="2800" dirty="0"/>
              <a:t>blocks exhibiting temporal locality get promoted to the </a:t>
            </a:r>
            <a:r>
              <a:rPr lang="en-US" sz="2800" dirty="0" smtClean="0"/>
              <a:t>main cache, hence separating blocks </a:t>
            </a:r>
            <a:r>
              <a:rPr lang="en-US" sz="2800" dirty="0"/>
              <a:t>exhibiting spatial locality </a:t>
            </a:r>
            <a:r>
              <a:rPr lang="en-US" sz="2800" dirty="0" smtClean="0"/>
              <a:t>from </a:t>
            </a:r>
            <a:r>
              <a:rPr lang="en-US" sz="2800" dirty="0"/>
              <a:t>those </a:t>
            </a:r>
            <a:r>
              <a:rPr lang="en-US" sz="2800" dirty="0" smtClean="0"/>
              <a:t>exhibiting temporal locality.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487932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Using FIFO,</a:t>
            </a: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scheme </a:t>
            </a:r>
            <a:r>
              <a:rPr lang="en-US" sz="2800" dirty="0" smtClean="0"/>
              <a:t>may discard </a:t>
            </a:r>
            <a:r>
              <a:rPr lang="en-US" sz="2800" dirty="0"/>
              <a:t>blocks </a:t>
            </a:r>
            <a:r>
              <a:rPr lang="en-US" sz="2800" dirty="0" smtClean="0"/>
              <a:t>exhibiting </a:t>
            </a:r>
            <a:r>
              <a:rPr lang="en-US" sz="2800" dirty="0"/>
              <a:t>streaming behavior once </a:t>
            </a:r>
            <a:r>
              <a:rPr lang="en-US" sz="2800" dirty="0" smtClean="0"/>
              <a:t>used, without </a:t>
            </a:r>
            <a:r>
              <a:rPr lang="en-US" sz="2800" dirty="0"/>
              <a:t>moving them into the </a:t>
            </a:r>
            <a:r>
              <a:rPr lang="en-US" sz="2800" dirty="0" smtClean="0"/>
              <a:t>main cache.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729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Dynamic L1 Exclusion</a:t>
            </a:r>
            <a:endParaRPr lang="he-IL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910" y="99873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Consider direct-mapped L1 and a loop-based code, where instructions conflict with each other (e.g. by instructions external of the loop).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910" y="25289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We like to stick the loop instruction to L1 and avoid its evection, as it will </a:t>
            </a:r>
            <a:r>
              <a:rPr lang="en-US" sz="2800" dirty="0"/>
              <a:t>probably </a:t>
            </a:r>
            <a:r>
              <a:rPr lang="en-US" sz="2800" dirty="0" smtClean="0"/>
              <a:t>be required again soon.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7910" y="360902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To address conflicts without disturbing ordinary L1 behavior, a </a:t>
            </a:r>
            <a:r>
              <a:rPr lang="en-US" sz="2800" b="1" dirty="0"/>
              <a:t>sticky</a:t>
            </a:r>
            <a:r>
              <a:rPr lang="en-US" sz="2800" i="1" dirty="0"/>
              <a:t> </a:t>
            </a:r>
            <a:r>
              <a:rPr lang="en-US" sz="2800" dirty="0"/>
              <a:t>bit at each </a:t>
            </a:r>
            <a:r>
              <a:rPr lang="en-US" sz="2800" b="1" dirty="0" smtClean="0"/>
              <a:t>entry</a:t>
            </a:r>
            <a:r>
              <a:rPr lang="en-US" sz="2800" dirty="0" smtClean="0"/>
              <a:t> </a:t>
            </a:r>
            <a:r>
              <a:rPr lang="en-US" sz="2800" dirty="0"/>
              <a:t>indicates that its current block is valuable and should not be replaced.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910" y="513919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A </a:t>
            </a:r>
            <a:r>
              <a:rPr lang="en-US" sz="2800" b="1" dirty="0"/>
              <a:t>hit-last</a:t>
            </a:r>
            <a:r>
              <a:rPr lang="en-US" sz="2800" dirty="0"/>
              <a:t> </a:t>
            </a:r>
            <a:r>
              <a:rPr lang="en-US" sz="2800" dirty="0" smtClean="0"/>
              <a:t>bit at </a:t>
            </a:r>
            <a:r>
              <a:rPr lang="en-US" sz="2800" dirty="0"/>
              <a:t>each cache </a:t>
            </a:r>
            <a:r>
              <a:rPr lang="en-US" sz="2800" b="1" dirty="0"/>
              <a:t>block</a:t>
            </a:r>
            <a:r>
              <a:rPr lang="en-US" sz="2800" dirty="0"/>
              <a:t> </a:t>
            </a:r>
            <a:r>
              <a:rPr lang="en-US" sz="2800" dirty="0" smtClean="0"/>
              <a:t>indicates </a:t>
            </a:r>
            <a:r>
              <a:rPr lang="en-US" sz="2800" dirty="0"/>
              <a:t>that </a:t>
            </a:r>
            <a:r>
              <a:rPr lang="en-US" sz="2800" dirty="0" smtClean="0"/>
              <a:t>it </a:t>
            </a:r>
            <a:r>
              <a:rPr lang="en-US" sz="2800" dirty="0"/>
              <a:t>was used </a:t>
            </a:r>
            <a:r>
              <a:rPr lang="en-US" sz="2800" dirty="0" smtClean="0"/>
              <a:t>(again) the last </a:t>
            </a:r>
            <a:r>
              <a:rPr lang="en-US" sz="2800" dirty="0"/>
              <a:t>time it </a:t>
            </a:r>
            <a:r>
              <a:rPr lang="en-US" sz="2800" smtClean="0"/>
              <a:t>was already </a:t>
            </a:r>
            <a:r>
              <a:rPr lang="en-US" sz="2800" dirty="0"/>
              <a:t>in the </a:t>
            </a:r>
            <a:r>
              <a:rPr lang="en-US" sz="2800" dirty="0" smtClean="0"/>
              <a:t>cache.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26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1178750"/>
            <a:ext cx="8532440" cy="473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600" dirty="0" smtClean="0"/>
              <a:t>March 2020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2951820" y="1043734"/>
            <a:ext cx="1440160" cy="1755195"/>
          </a:xfrm>
          <a:prstGeom prst="round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951820" y="4449790"/>
            <a:ext cx="1440160" cy="1755195"/>
          </a:xfrm>
          <a:prstGeom prst="round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41" y="1122261"/>
            <a:ext cx="5871118" cy="509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231741" y="1718597"/>
            <a:ext cx="3437539" cy="3641055"/>
            <a:chOff x="2231741" y="1370041"/>
            <a:chExt cx="3437539" cy="3641055"/>
          </a:xfrm>
        </p:grpSpPr>
        <p:sp>
          <p:nvSpPr>
            <p:cNvPr id="5" name="Oval 4"/>
            <p:cNvSpPr/>
            <p:nvPr/>
          </p:nvSpPr>
          <p:spPr>
            <a:xfrm>
              <a:off x="2366755" y="2033844"/>
              <a:ext cx="1125125" cy="112512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31741" y="2887021"/>
              <a:ext cx="225686" cy="2124075"/>
            </a:xfrm>
            <a:custGeom>
              <a:avLst/>
              <a:gdLst>
                <a:gd name="connsiteX0" fmla="*/ 209594 w 219119"/>
                <a:gd name="connsiteY0" fmla="*/ 0 h 2124075"/>
                <a:gd name="connsiteX1" fmla="*/ 85769 w 219119"/>
                <a:gd name="connsiteY1" fmla="*/ 457200 h 2124075"/>
                <a:gd name="connsiteX2" fmla="*/ 44 w 219119"/>
                <a:gd name="connsiteY2" fmla="*/ 1076325 h 2124075"/>
                <a:gd name="connsiteX3" fmla="*/ 76244 w 219119"/>
                <a:gd name="connsiteY3" fmla="*/ 1600200 h 2124075"/>
                <a:gd name="connsiteX4" fmla="*/ 219119 w 219119"/>
                <a:gd name="connsiteY4" fmla="*/ 2124075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19" h="2124075">
                  <a:moveTo>
                    <a:pt x="209594" y="0"/>
                  </a:moveTo>
                  <a:cubicBezTo>
                    <a:pt x="165144" y="138906"/>
                    <a:pt x="120694" y="277813"/>
                    <a:pt x="85769" y="457200"/>
                  </a:cubicBezTo>
                  <a:cubicBezTo>
                    <a:pt x="50844" y="636587"/>
                    <a:pt x="1631" y="885825"/>
                    <a:pt x="44" y="1076325"/>
                  </a:cubicBezTo>
                  <a:cubicBezTo>
                    <a:pt x="-1543" y="1266825"/>
                    <a:pt x="39732" y="1425575"/>
                    <a:pt x="76244" y="1600200"/>
                  </a:cubicBezTo>
                  <a:cubicBezTo>
                    <a:pt x="112756" y="1774825"/>
                    <a:pt x="165937" y="1949450"/>
                    <a:pt x="219119" y="2124075"/>
                  </a:cubicBezTo>
                </a:path>
              </a:pathLst>
            </a:custGeom>
            <a:noFill/>
            <a:ln w="57150">
              <a:solidFill>
                <a:srgbClr val="0000FF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42579" y="1370041"/>
              <a:ext cx="953347" cy="748982"/>
            </a:xfrm>
            <a:custGeom>
              <a:avLst/>
              <a:gdLst>
                <a:gd name="connsiteX0" fmla="*/ 189303 w 953347"/>
                <a:gd name="connsiteY0" fmla="*/ 748982 h 748982"/>
                <a:gd name="connsiteX1" fmla="*/ 77984 w 953347"/>
                <a:gd name="connsiteY1" fmla="*/ 538272 h 748982"/>
                <a:gd name="connsiteX2" fmla="*/ 14374 w 953347"/>
                <a:gd name="connsiteY2" fmla="*/ 359368 h 748982"/>
                <a:gd name="connsiteX3" fmla="*/ 2447 w 953347"/>
                <a:gd name="connsiteY3" fmla="*/ 244074 h 748982"/>
                <a:gd name="connsiteX4" fmla="*/ 50155 w 953347"/>
                <a:gd name="connsiteY4" fmla="*/ 108902 h 748982"/>
                <a:gd name="connsiteX5" fmla="*/ 185327 w 953347"/>
                <a:gd name="connsiteY5" fmla="*/ 33364 h 748982"/>
                <a:gd name="connsiteX6" fmla="*/ 392061 w 953347"/>
                <a:gd name="connsiteY6" fmla="*/ 1559 h 748982"/>
                <a:gd name="connsiteX7" fmla="*/ 630600 w 953347"/>
                <a:gd name="connsiteY7" fmla="*/ 9510 h 748982"/>
                <a:gd name="connsiteX8" fmla="*/ 817456 w 953347"/>
                <a:gd name="connsiteY8" fmla="*/ 49267 h 748982"/>
                <a:gd name="connsiteX9" fmla="*/ 928774 w 953347"/>
                <a:gd name="connsiteY9" fmla="*/ 132756 h 748982"/>
                <a:gd name="connsiteX10" fmla="*/ 952628 w 953347"/>
                <a:gd name="connsiteY10" fmla="*/ 275879 h 748982"/>
                <a:gd name="connsiteX11" fmla="*/ 912871 w 953347"/>
                <a:gd name="connsiteY11" fmla="*/ 434905 h 748982"/>
                <a:gd name="connsiteX12" fmla="*/ 865164 w 953347"/>
                <a:gd name="connsiteY12" fmla="*/ 570077 h 748982"/>
                <a:gd name="connsiteX13" fmla="*/ 801553 w 953347"/>
                <a:gd name="connsiteY13" fmla="*/ 725128 h 74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3347" h="748982">
                  <a:moveTo>
                    <a:pt x="189303" y="748982"/>
                  </a:moveTo>
                  <a:cubicBezTo>
                    <a:pt x="148221" y="676095"/>
                    <a:pt x="107139" y="603208"/>
                    <a:pt x="77984" y="538272"/>
                  </a:cubicBezTo>
                  <a:cubicBezTo>
                    <a:pt x="48829" y="473336"/>
                    <a:pt x="26963" y="408401"/>
                    <a:pt x="14374" y="359368"/>
                  </a:cubicBezTo>
                  <a:cubicBezTo>
                    <a:pt x="1784" y="310335"/>
                    <a:pt x="-3517" y="285818"/>
                    <a:pt x="2447" y="244074"/>
                  </a:cubicBezTo>
                  <a:cubicBezTo>
                    <a:pt x="8411" y="202330"/>
                    <a:pt x="19675" y="144020"/>
                    <a:pt x="50155" y="108902"/>
                  </a:cubicBezTo>
                  <a:cubicBezTo>
                    <a:pt x="80635" y="73784"/>
                    <a:pt x="128343" y="51254"/>
                    <a:pt x="185327" y="33364"/>
                  </a:cubicBezTo>
                  <a:cubicBezTo>
                    <a:pt x="242311" y="15474"/>
                    <a:pt x="317849" y="5535"/>
                    <a:pt x="392061" y="1559"/>
                  </a:cubicBezTo>
                  <a:cubicBezTo>
                    <a:pt x="466273" y="-2417"/>
                    <a:pt x="559701" y="1559"/>
                    <a:pt x="630600" y="9510"/>
                  </a:cubicBezTo>
                  <a:cubicBezTo>
                    <a:pt x="701499" y="17461"/>
                    <a:pt x="767760" y="28726"/>
                    <a:pt x="817456" y="49267"/>
                  </a:cubicBezTo>
                  <a:cubicBezTo>
                    <a:pt x="867152" y="69808"/>
                    <a:pt x="906245" y="94987"/>
                    <a:pt x="928774" y="132756"/>
                  </a:cubicBezTo>
                  <a:cubicBezTo>
                    <a:pt x="951303" y="170525"/>
                    <a:pt x="955279" y="225521"/>
                    <a:pt x="952628" y="275879"/>
                  </a:cubicBezTo>
                  <a:cubicBezTo>
                    <a:pt x="949978" y="326237"/>
                    <a:pt x="927448" y="385872"/>
                    <a:pt x="912871" y="434905"/>
                  </a:cubicBezTo>
                  <a:cubicBezTo>
                    <a:pt x="898294" y="483938"/>
                    <a:pt x="883717" y="521706"/>
                    <a:pt x="865164" y="570077"/>
                  </a:cubicBezTo>
                  <a:cubicBezTo>
                    <a:pt x="846611" y="618448"/>
                    <a:pt x="824082" y="671788"/>
                    <a:pt x="801553" y="725128"/>
                  </a:cubicBezTo>
                </a:path>
              </a:pathLst>
            </a:custGeom>
            <a:noFill/>
            <a:ln w="57150">
              <a:solidFill>
                <a:srgbClr val="0000FF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403158" y="2194355"/>
              <a:ext cx="2266122" cy="210915"/>
            </a:xfrm>
            <a:custGeom>
              <a:avLst/>
              <a:gdLst>
                <a:gd name="connsiteX0" fmla="*/ 0 w 2266122"/>
                <a:gd name="connsiteY0" fmla="*/ 163207 h 210915"/>
                <a:gd name="connsiteX1" fmla="*/ 528762 w 2266122"/>
                <a:gd name="connsiteY1" fmla="*/ 55864 h 210915"/>
                <a:gd name="connsiteX2" fmla="*/ 1005840 w 2266122"/>
                <a:gd name="connsiteY2" fmla="*/ 4181 h 210915"/>
                <a:gd name="connsiteX3" fmla="*/ 1371600 w 2266122"/>
                <a:gd name="connsiteY3" fmla="*/ 12132 h 210915"/>
                <a:gd name="connsiteX4" fmla="*/ 1793019 w 2266122"/>
                <a:gd name="connsiteY4" fmla="*/ 83694 h 210915"/>
                <a:gd name="connsiteX5" fmla="*/ 2266122 w 2266122"/>
                <a:gd name="connsiteY5" fmla="*/ 210915 h 21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122" h="210915">
                  <a:moveTo>
                    <a:pt x="0" y="163207"/>
                  </a:moveTo>
                  <a:cubicBezTo>
                    <a:pt x="180561" y="122787"/>
                    <a:pt x="361122" y="82368"/>
                    <a:pt x="528762" y="55864"/>
                  </a:cubicBezTo>
                  <a:cubicBezTo>
                    <a:pt x="696402" y="29360"/>
                    <a:pt x="865367" y="11470"/>
                    <a:pt x="1005840" y="4181"/>
                  </a:cubicBezTo>
                  <a:cubicBezTo>
                    <a:pt x="1146313" y="-3108"/>
                    <a:pt x="1240404" y="-1120"/>
                    <a:pt x="1371600" y="12132"/>
                  </a:cubicBezTo>
                  <a:cubicBezTo>
                    <a:pt x="1502796" y="25384"/>
                    <a:pt x="1643932" y="50564"/>
                    <a:pt x="1793019" y="83694"/>
                  </a:cubicBezTo>
                  <a:cubicBezTo>
                    <a:pt x="1942106" y="116824"/>
                    <a:pt x="2104114" y="163869"/>
                    <a:pt x="2266122" y="210915"/>
                  </a:cubicBezTo>
                </a:path>
              </a:pathLst>
            </a:custGeom>
            <a:noFill/>
            <a:ln w="57150">
              <a:solidFill>
                <a:srgbClr val="0000FF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58966" y="3417125"/>
            <a:ext cx="3531341" cy="2802185"/>
            <a:chOff x="2358966" y="3068569"/>
            <a:chExt cx="3531341" cy="2802185"/>
          </a:xfrm>
        </p:grpSpPr>
        <p:sp>
          <p:nvSpPr>
            <p:cNvPr id="12" name="Oval 11"/>
            <p:cNvSpPr/>
            <p:nvPr/>
          </p:nvSpPr>
          <p:spPr>
            <a:xfrm>
              <a:off x="2358966" y="4745629"/>
              <a:ext cx="1125125" cy="1125125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21988" y="3068569"/>
              <a:ext cx="2468319" cy="2030754"/>
            </a:xfrm>
            <a:custGeom>
              <a:avLst/>
              <a:gdLst>
                <a:gd name="connsiteX0" fmla="*/ 0 w 2468319"/>
                <a:gd name="connsiteY0" fmla="*/ 2030754 h 2030754"/>
                <a:gd name="connsiteX1" fmla="*/ 695617 w 2468319"/>
                <a:gd name="connsiteY1" fmla="*/ 1638067 h 2030754"/>
                <a:gd name="connsiteX2" fmla="*/ 1357575 w 2468319"/>
                <a:gd name="connsiteY2" fmla="*/ 1172452 h 2030754"/>
                <a:gd name="connsiteX3" fmla="*/ 1817580 w 2468319"/>
                <a:gd name="connsiteY3" fmla="*/ 768545 h 2030754"/>
                <a:gd name="connsiteX4" fmla="*/ 2210267 w 2468319"/>
                <a:gd name="connsiteY4" fmla="*/ 336589 h 2030754"/>
                <a:gd name="connsiteX5" fmla="*/ 2468319 w 2468319"/>
                <a:gd name="connsiteY5" fmla="*/ 0 h 203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8319" h="2030754">
                  <a:moveTo>
                    <a:pt x="0" y="2030754"/>
                  </a:moveTo>
                  <a:cubicBezTo>
                    <a:pt x="234677" y="1905935"/>
                    <a:pt x="469355" y="1781117"/>
                    <a:pt x="695617" y="1638067"/>
                  </a:cubicBezTo>
                  <a:cubicBezTo>
                    <a:pt x="921879" y="1495017"/>
                    <a:pt x="1170581" y="1317372"/>
                    <a:pt x="1357575" y="1172452"/>
                  </a:cubicBezTo>
                  <a:cubicBezTo>
                    <a:pt x="1544569" y="1027532"/>
                    <a:pt x="1675465" y="907855"/>
                    <a:pt x="1817580" y="768545"/>
                  </a:cubicBezTo>
                  <a:cubicBezTo>
                    <a:pt x="1959695" y="629235"/>
                    <a:pt x="2101811" y="464680"/>
                    <a:pt x="2210267" y="336589"/>
                  </a:cubicBezTo>
                  <a:cubicBezTo>
                    <a:pt x="2318723" y="208498"/>
                    <a:pt x="2393521" y="104249"/>
                    <a:pt x="2468319" y="0"/>
                  </a:cubicBezTo>
                </a:path>
              </a:pathLst>
            </a:custGeom>
            <a:noFill/>
            <a:ln w="57150">
              <a:solidFill>
                <a:srgbClr val="FF0000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578521" y="3111560"/>
              <a:ext cx="190681" cy="1677122"/>
            </a:xfrm>
            <a:custGeom>
              <a:avLst/>
              <a:gdLst>
                <a:gd name="connsiteX0" fmla="*/ 134343 w 190681"/>
                <a:gd name="connsiteY0" fmla="*/ 1677122 h 1677122"/>
                <a:gd name="connsiteX1" fmla="*/ 47670 w 190681"/>
                <a:gd name="connsiteY1" fmla="*/ 1269759 h 1677122"/>
                <a:gd name="connsiteX2" fmla="*/ 13001 w 190681"/>
                <a:gd name="connsiteY2" fmla="*/ 1044410 h 1677122"/>
                <a:gd name="connsiteX3" fmla="*/ 0 w 190681"/>
                <a:gd name="connsiteY3" fmla="*/ 871064 h 1677122"/>
                <a:gd name="connsiteX4" fmla="*/ 13001 w 190681"/>
                <a:gd name="connsiteY4" fmla="*/ 667382 h 1677122"/>
                <a:gd name="connsiteX5" fmla="*/ 73672 w 190681"/>
                <a:gd name="connsiteY5" fmla="*/ 385695 h 1677122"/>
                <a:gd name="connsiteX6" fmla="*/ 190681 w 190681"/>
                <a:gd name="connsiteY6" fmla="*/ 0 h 167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681" h="1677122">
                  <a:moveTo>
                    <a:pt x="134343" y="1677122"/>
                  </a:moveTo>
                  <a:cubicBezTo>
                    <a:pt x="101118" y="1526166"/>
                    <a:pt x="67894" y="1375211"/>
                    <a:pt x="47670" y="1269759"/>
                  </a:cubicBezTo>
                  <a:cubicBezTo>
                    <a:pt x="27446" y="1164307"/>
                    <a:pt x="20946" y="1110859"/>
                    <a:pt x="13001" y="1044410"/>
                  </a:cubicBezTo>
                  <a:cubicBezTo>
                    <a:pt x="5056" y="977961"/>
                    <a:pt x="0" y="933902"/>
                    <a:pt x="0" y="871064"/>
                  </a:cubicBezTo>
                  <a:cubicBezTo>
                    <a:pt x="0" y="808226"/>
                    <a:pt x="722" y="748277"/>
                    <a:pt x="13001" y="667382"/>
                  </a:cubicBezTo>
                  <a:cubicBezTo>
                    <a:pt x="25280" y="586487"/>
                    <a:pt x="44059" y="496925"/>
                    <a:pt x="73672" y="385695"/>
                  </a:cubicBezTo>
                  <a:cubicBezTo>
                    <a:pt x="103285" y="274465"/>
                    <a:pt x="146983" y="137232"/>
                    <a:pt x="190681" y="0"/>
                  </a:cubicBezTo>
                </a:path>
              </a:pathLst>
            </a:custGeom>
            <a:noFill/>
            <a:ln w="57150">
              <a:solidFill>
                <a:srgbClr val="FF0000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71600" y="27865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b="1" dirty="0" smtClean="0"/>
              <a:t>B</a:t>
            </a:r>
            <a:r>
              <a:rPr lang="en-US" sz="2400" dirty="0" smtClean="0"/>
              <a:t>: cached blocks (same index)    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b="1" dirty="0" smtClean="0"/>
              <a:t>b</a:t>
            </a:r>
            <a:r>
              <a:rPr lang="en-US" sz="2400" dirty="0" smtClean="0"/>
              <a:t>: requested blocks</a:t>
            </a:r>
          </a:p>
          <a:p>
            <a:r>
              <a:rPr lang="en-US" sz="2400" dirty="0" smtClean="0"/>
              <a:t>h</a:t>
            </a:r>
            <a:r>
              <a:rPr lang="en-US" sz="3200" baseline="-25000" dirty="0" smtClean="0"/>
              <a:t>a’</a:t>
            </a:r>
            <a:r>
              <a:rPr lang="en-US" sz="2400" dirty="0"/>
              <a:t> </a:t>
            </a:r>
            <a:r>
              <a:rPr lang="en-US" sz="2400" dirty="0" smtClean="0"/>
              <a:t>h</a:t>
            </a:r>
            <a:r>
              <a:rPr lang="en-US" sz="3200" baseline="-25000" dirty="0" smtClean="0"/>
              <a:t>b </a:t>
            </a:r>
            <a:r>
              <a:rPr lang="en-US" sz="2400" dirty="0" smtClean="0"/>
              <a:t>: hit-last </a:t>
            </a:r>
            <a:r>
              <a:rPr lang="en-US" sz="2400" dirty="0"/>
              <a:t>bit of the incoming block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31540" y="2292161"/>
            <a:ext cx="153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condition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1196625" y="2753826"/>
            <a:ext cx="675075" cy="1260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56965" y="1043735"/>
            <a:ext cx="104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action</a:t>
            </a:r>
            <a:endParaRPr lang="en-US" sz="2400" dirty="0"/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>
            <a:off x="3221850" y="1274568"/>
            <a:ext cx="1035115" cy="2308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34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9" y="2638425"/>
            <a:ext cx="3628091" cy="218573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7910" y="683695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Homework</a:t>
            </a:r>
            <a:r>
              <a:rPr lang="en-US" sz="2800" dirty="0" smtClean="0"/>
              <a:t>: Let L1 block be 1-word and instructions </a:t>
            </a:r>
            <a:r>
              <a:rPr lang="en-US" sz="2800" b="1" i="1" dirty="0" smtClean="0"/>
              <a:t>a</a:t>
            </a:r>
            <a:r>
              <a:rPr lang="en-US" sz="2800" dirty="0" smtClean="0"/>
              <a:t> and </a:t>
            </a:r>
            <a:r>
              <a:rPr lang="en-US" sz="2800" b="1" i="1" dirty="0" smtClean="0"/>
              <a:t>b</a:t>
            </a:r>
            <a:r>
              <a:rPr lang="en-US" sz="2800" dirty="0" smtClean="0"/>
              <a:t> mapped to same index. Assume initial state </a:t>
            </a:r>
            <a:r>
              <a:rPr lang="en-US" sz="2800" b="1" dirty="0" smtClean="0"/>
              <a:t>A,s </a:t>
            </a:r>
            <a:r>
              <a:rPr lang="en-US" sz="2800" dirty="0" smtClean="0"/>
              <a:t>and h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 = h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= 0 in L2.</a:t>
            </a:r>
            <a:r>
              <a:rPr lang="en-US" sz="2800" b="1" dirty="0"/>
              <a:t> </a:t>
            </a:r>
            <a:r>
              <a:rPr lang="en-US" sz="2800" dirty="0" smtClean="0"/>
              <a:t>Find the miss rate in ordinary and a dynamic exclusion L1 in the following codes.</a:t>
            </a:r>
            <a:endParaRPr lang="en-US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25" y="2638425"/>
            <a:ext cx="3465385" cy="183201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22" y="4706044"/>
            <a:ext cx="3082843" cy="155787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44" y="368592"/>
            <a:ext cx="6406638" cy="45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1496" y="5049216"/>
            <a:ext cx="7651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This structure </a:t>
            </a:r>
            <a:r>
              <a:rPr lang="en-US" sz="2400" dirty="0" smtClean="0"/>
              <a:t>allows the processor to have an access time that is determined primarily by level 1 of the hierarchy and yet have a memory as large as level </a:t>
            </a:r>
            <a:r>
              <a:rPr lang="en-US" sz="2400" i="1" dirty="0" smtClean="0"/>
              <a:t>n. </a:t>
            </a:r>
            <a:endParaRPr lang="he-IL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38690"/>
            <a:ext cx="82296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The scheme extends to data caches as </a:t>
            </a:r>
            <a:r>
              <a:rPr lang="en-US" sz="2800" dirty="0" smtClean="0"/>
              <a:t>well.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Any </a:t>
            </a:r>
            <a:r>
              <a:rPr lang="en-US" sz="2800" dirty="0"/>
              <a:t>block in the backing store </a:t>
            </a:r>
            <a:r>
              <a:rPr lang="en-US" sz="2800" dirty="0" smtClean="0"/>
              <a:t>is potentially </a:t>
            </a:r>
            <a:r>
              <a:rPr lang="en-US" sz="2800" dirty="0"/>
              <a:t>cacheable or </a:t>
            </a:r>
            <a:r>
              <a:rPr lang="en-US" sz="2800" dirty="0" smtClean="0"/>
              <a:t>non-cacheable. The partition changes dynamically with </a:t>
            </a:r>
            <a:r>
              <a:rPr lang="en-US" sz="2800" dirty="0"/>
              <a:t>application behavior.</a:t>
            </a:r>
          </a:p>
        </p:txBody>
      </p:sp>
    </p:spTree>
    <p:extLst>
      <p:ext uri="{BB962C8B-B14F-4D97-AF65-F5344CB8AC3E}">
        <p14:creationId xmlns:p14="http://schemas.microsoft.com/office/powerpoint/2010/main" val="11598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 – Four Questions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cs typeface="+mj-cs"/>
              </a:rPr>
              <a:t>Q1: Where can a block be placed </a:t>
            </a:r>
            <a:r>
              <a:rPr lang="en-US" sz="2800" dirty="0" smtClean="0">
                <a:cs typeface="+mj-cs"/>
              </a:rPr>
              <a:t>in </a:t>
            </a:r>
            <a:r>
              <a:rPr lang="en-US" sz="2800" dirty="0">
                <a:cs typeface="+mj-cs"/>
              </a:rPr>
              <a:t>the upper level</a:t>
            </a:r>
            <a:r>
              <a:rPr lang="en-US" sz="2800" dirty="0" smtClean="0">
                <a:cs typeface="+mj-cs"/>
              </a:rPr>
              <a:t>? </a:t>
            </a:r>
            <a:r>
              <a:rPr lang="en-US" sz="2800" dirty="0" smtClean="0">
                <a:solidFill>
                  <a:srgbClr val="0000FF"/>
                </a:solidFill>
                <a:cs typeface="+mj-cs"/>
              </a:rPr>
              <a:t>(</a:t>
            </a:r>
            <a:r>
              <a:rPr lang="en-US" sz="2800" dirty="0">
                <a:solidFill>
                  <a:srgbClr val="0000FF"/>
                </a:solidFill>
                <a:cs typeface="+mj-cs"/>
              </a:rPr>
              <a:t>block placement)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cs typeface="+mj-cs"/>
              </a:rPr>
              <a:t>Q2: How is a block found if it is in the upper level? </a:t>
            </a:r>
            <a:r>
              <a:rPr lang="en-US" sz="2800" dirty="0" smtClean="0">
                <a:solidFill>
                  <a:srgbClr val="0000FF"/>
                </a:solidFill>
                <a:cs typeface="+mj-cs"/>
              </a:rPr>
              <a:t>(block identification)</a:t>
            </a:r>
            <a:endParaRPr lang="he-IL" sz="2800" dirty="0">
              <a:solidFill>
                <a:srgbClr val="0000FF"/>
              </a:solidFill>
              <a:cs typeface="+mj-cs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cs typeface="+mj-cs"/>
              </a:rPr>
              <a:t>Q3: Which block should be replaced on a miss? </a:t>
            </a:r>
            <a:r>
              <a:rPr lang="en-US" sz="2800" dirty="0" smtClean="0">
                <a:solidFill>
                  <a:srgbClr val="0000FF"/>
                </a:solidFill>
                <a:cs typeface="+mj-cs"/>
              </a:rPr>
              <a:t>(block replacement)</a:t>
            </a:r>
            <a:endParaRPr lang="en-US" sz="2800" dirty="0">
              <a:solidFill>
                <a:srgbClr val="0000FF"/>
              </a:solidFill>
              <a:cs typeface="+mj-cs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>
                <a:cs typeface="+mj-cs"/>
              </a:rPr>
              <a:t>Q4</a:t>
            </a:r>
            <a:r>
              <a:rPr lang="en-US" sz="2800" dirty="0">
                <a:cs typeface="+mj-cs"/>
              </a:rPr>
              <a:t>: What happens on a write? </a:t>
            </a:r>
            <a:r>
              <a:rPr lang="en-US" sz="2800" dirty="0" smtClean="0">
                <a:solidFill>
                  <a:srgbClr val="0000FF"/>
                </a:solidFill>
                <a:cs typeface="+mj-cs"/>
              </a:rPr>
              <a:t>(write strategy)</a:t>
            </a:r>
            <a:endParaRPr lang="en-US" sz="2800" dirty="0">
              <a:solidFill>
                <a:srgbClr val="0000FF"/>
              </a:solidFill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1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5CD07E0-879F-48FD-BE5D-ABA0A0136296}" type="slidenum">
              <a:rPr lang="en-US" altLang="he-IL" smtClean="0"/>
              <a:pPr eaLnBrk="1" hangingPunct="1"/>
              <a:t>9</a:t>
            </a:fld>
            <a:endParaRPr lang="en-US" altLang="he-IL" smtClean="0"/>
          </a:p>
        </p:txBody>
      </p:sp>
      <p:grpSp>
        <p:nvGrpSpPr>
          <p:cNvPr id="7172" name="Group 100"/>
          <p:cNvGrpSpPr>
            <a:grpSpLocks/>
          </p:cNvGrpSpPr>
          <p:nvPr/>
        </p:nvGrpSpPr>
        <p:grpSpPr bwMode="auto">
          <a:xfrm>
            <a:off x="385763" y="1085850"/>
            <a:ext cx="7912100" cy="4573588"/>
            <a:chOff x="243" y="684"/>
            <a:chExt cx="4984" cy="2881"/>
          </a:xfrm>
        </p:grpSpPr>
        <p:grpSp>
          <p:nvGrpSpPr>
            <p:cNvPr id="7185" name="Group 93"/>
            <p:cNvGrpSpPr>
              <a:grpSpLocks/>
            </p:cNvGrpSpPr>
            <p:nvPr/>
          </p:nvGrpSpPr>
          <p:grpSpPr bwMode="auto">
            <a:xfrm>
              <a:off x="509" y="684"/>
              <a:ext cx="4718" cy="2881"/>
              <a:chOff x="630" y="682"/>
              <a:chExt cx="4718" cy="2881"/>
            </a:xfrm>
          </p:grpSpPr>
          <p:sp>
            <p:nvSpPr>
              <p:cNvPr id="7189" name="Line 4"/>
              <p:cNvSpPr>
                <a:spLocks noChangeShapeType="1"/>
              </p:cNvSpPr>
              <p:nvPr/>
            </p:nvSpPr>
            <p:spPr bwMode="auto">
              <a:xfrm>
                <a:off x="1622" y="1300"/>
                <a:ext cx="0" cy="11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90" name="Line 5"/>
              <p:cNvSpPr>
                <a:spLocks noChangeShapeType="1"/>
              </p:cNvSpPr>
              <p:nvPr/>
            </p:nvSpPr>
            <p:spPr bwMode="auto">
              <a:xfrm>
                <a:off x="1622" y="1300"/>
                <a:ext cx="23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91" name="Line 6"/>
              <p:cNvSpPr>
                <a:spLocks noChangeShapeType="1"/>
              </p:cNvSpPr>
              <p:nvPr/>
            </p:nvSpPr>
            <p:spPr bwMode="auto">
              <a:xfrm>
                <a:off x="1912" y="1300"/>
                <a:ext cx="0" cy="11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92" name="Line 7"/>
              <p:cNvSpPr>
                <a:spLocks noChangeShapeType="1"/>
              </p:cNvSpPr>
              <p:nvPr/>
            </p:nvSpPr>
            <p:spPr bwMode="auto">
              <a:xfrm>
                <a:off x="2203" y="1300"/>
                <a:ext cx="0" cy="11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93" name="Line 8"/>
              <p:cNvSpPr>
                <a:spLocks noChangeShapeType="1"/>
              </p:cNvSpPr>
              <p:nvPr/>
            </p:nvSpPr>
            <p:spPr bwMode="auto">
              <a:xfrm>
                <a:off x="2493" y="1300"/>
                <a:ext cx="0" cy="11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94" name="Line 9"/>
              <p:cNvSpPr>
                <a:spLocks noChangeShapeType="1"/>
              </p:cNvSpPr>
              <p:nvPr/>
            </p:nvSpPr>
            <p:spPr bwMode="auto">
              <a:xfrm>
                <a:off x="2783" y="1300"/>
                <a:ext cx="0" cy="11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95" name="Line 10"/>
              <p:cNvSpPr>
                <a:spLocks noChangeShapeType="1"/>
              </p:cNvSpPr>
              <p:nvPr/>
            </p:nvSpPr>
            <p:spPr bwMode="auto">
              <a:xfrm>
                <a:off x="3073" y="1300"/>
                <a:ext cx="0" cy="11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96" name="Line 11"/>
              <p:cNvSpPr>
                <a:spLocks noChangeShapeType="1"/>
              </p:cNvSpPr>
              <p:nvPr/>
            </p:nvSpPr>
            <p:spPr bwMode="auto">
              <a:xfrm>
                <a:off x="3364" y="1300"/>
                <a:ext cx="0" cy="11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97" name="Line 12"/>
              <p:cNvSpPr>
                <a:spLocks noChangeShapeType="1"/>
              </p:cNvSpPr>
              <p:nvPr/>
            </p:nvSpPr>
            <p:spPr bwMode="auto">
              <a:xfrm>
                <a:off x="3654" y="1300"/>
                <a:ext cx="0" cy="11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98" name="Line 13"/>
              <p:cNvSpPr>
                <a:spLocks noChangeShapeType="1"/>
              </p:cNvSpPr>
              <p:nvPr/>
            </p:nvSpPr>
            <p:spPr bwMode="auto">
              <a:xfrm>
                <a:off x="3944" y="1300"/>
                <a:ext cx="0" cy="11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99" name="Line 14"/>
              <p:cNvSpPr>
                <a:spLocks noChangeShapeType="1"/>
              </p:cNvSpPr>
              <p:nvPr/>
            </p:nvSpPr>
            <p:spPr bwMode="auto">
              <a:xfrm>
                <a:off x="1622" y="1590"/>
                <a:ext cx="23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0" name="Line 15"/>
              <p:cNvSpPr>
                <a:spLocks noChangeShapeType="1"/>
              </p:cNvSpPr>
              <p:nvPr/>
            </p:nvSpPr>
            <p:spPr bwMode="auto">
              <a:xfrm>
                <a:off x="1622" y="1881"/>
                <a:ext cx="23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1" name="Line 16"/>
              <p:cNvSpPr>
                <a:spLocks noChangeShapeType="1"/>
              </p:cNvSpPr>
              <p:nvPr/>
            </p:nvSpPr>
            <p:spPr bwMode="auto">
              <a:xfrm>
                <a:off x="1622" y="2171"/>
                <a:ext cx="23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2" name="Line 17"/>
              <p:cNvSpPr>
                <a:spLocks noChangeShapeType="1"/>
              </p:cNvSpPr>
              <p:nvPr/>
            </p:nvSpPr>
            <p:spPr bwMode="auto">
              <a:xfrm>
                <a:off x="1622" y="2461"/>
                <a:ext cx="23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3" name="Line 21"/>
              <p:cNvSpPr>
                <a:spLocks noChangeShapeType="1"/>
              </p:cNvSpPr>
              <p:nvPr/>
            </p:nvSpPr>
            <p:spPr bwMode="auto">
              <a:xfrm>
                <a:off x="1622" y="913"/>
                <a:ext cx="23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4" name="Line 22"/>
              <p:cNvSpPr>
                <a:spLocks noChangeShapeType="1"/>
              </p:cNvSpPr>
              <p:nvPr/>
            </p:nvSpPr>
            <p:spPr bwMode="auto">
              <a:xfrm>
                <a:off x="1622" y="1106"/>
                <a:ext cx="23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5" name="Line 23"/>
              <p:cNvSpPr>
                <a:spLocks noChangeShapeType="1"/>
              </p:cNvSpPr>
              <p:nvPr/>
            </p:nvSpPr>
            <p:spPr bwMode="auto">
              <a:xfrm>
                <a:off x="3945" y="913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6" name="Line 24"/>
              <p:cNvSpPr>
                <a:spLocks noChangeShapeType="1"/>
              </p:cNvSpPr>
              <p:nvPr/>
            </p:nvSpPr>
            <p:spPr bwMode="auto">
              <a:xfrm>
                <a:off x="3655" y="913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7" name="Line 25"/>
              <p:cNvSpPr>
                <a:spLocks noChangeShapeType="1"/>
              </p:cNvSpPr>
              <p:nvPr/>
            </p:nvSpPr>
            <p:spPr bwMode="auto">
              <a:xfrm>
                <a:off x="3364" y="913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8" name="Line 26"/>
              <p:cNvSpPr>
                <a:spLocks noChangeShapeType="1"/>
              </p:cNvSpPr>
              <p:nvPr/>
            </p:nvSpPr>
            <p:spPr bwMode="auto">
              <a:xfrm>
                <a:off x="3074" y="913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9" name="Line 27"/>
              <p:cNvSpPr>
                <a:spLocks noChangeShapeType="1"/>
              </p:cNvSpPr>
              <p:nvPr/>
            </p:nvSpPr>
            <p:spPr bwMode="auto">
              <a:xfrm>
                <a:off x="2784" y="913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10" name="Line 28"/>
              <p:cNvSpPr>
                <a:spLocks noChangeShapeType="1"/>
              </p:cNvSpPr>
              <p:nvPr/>
            </p:nvSpPr>
            <p:spPr bwMode="auto">
              <a:xfrm>
                <a:off x="2494" y="913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11" name="Line 29"/>
              <p:cNvSpPr>
                <a:spLocks noChangeShapeType="1"/>
              </p:cNvSpPr>
              <p:nvPr/>
            </p:nvSpPr>
            <p:spPr bwMode="auto">
              <a:xfrm>
                <a:off x="2203" y="913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12" name="Line 30"/>
              <p:cNvSpPr>
                <a:spLocks noChangeShapeType="1"/>
              </p:cNvSpPr>
              <p:nvPr/>
            </p:nvSpPr>
            <p:spPr bwMode="auto">
              <a:xfrm>
                <a:off x="1913" y="913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13" name="Line 31"/>
              <p:cNvSpPr>
                <a:spLocks noChangeShapeType="1"/>
              </p:cNvSpPr>
              <p:nvPr/>
            </p:nvSpPr>
            <p:spPr bwMode="auto">
              <a:xfrm>
                <a:off x="1622" y="913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14" name="Line 34"/>
              <p:cNvSpPr>
                <a:spLocks noChangeShapeType="1"/>
              </p:cNvSpPr>
              <p:nvPr/>
            </p:nvSpPr>
            <p:spPr bwMode="auto">
              <a:xfrm>
                <a:off x="1622" y="2656"/>
                <a:ext cx="23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15" name="Line 35"/>
              <p:cNvSpPr>
                <a:spLocks noChangeShapeType="1"/>
              </p:cNvSpPr>
              <p:nvPr/>
            </p:nvSpPr>
            <p:spPr bwMode="auto">
              <a:xfrm>
                <a:off x="1622" y="3042"/>
                <a:ext cx="23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16" name="Line 36"/>
              <p:cNvSpPr>
                <a:spLocks noChangeShapeType="1"/>
              </p:cNvSpPr>
              <p:nvPr/>
            </p:nvSpPr>
            <p:spPr bwMode="auto">
              <a:xfrm>
                <a:off x="3945" y="2656"/>
                <a:ext cx="0" cy="3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17" name="Line 38"/>
              <p:cNvSpPr>
                <a:spLocks noChangeShapeType="1"/>
              </p:cNvSpPr>
              <p:nvPr/>
            </p:nvSpPr>
            <p:spPr bwMode="auto">
              <a:xfrm>
                <a:off x="3364" y="2656"/>
                <a:ext cx="0" cy="3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18" name="Line 40"/>
              <p:cNvSpPr>
                <a:spLocks noChangeShapeType="1"/>
              </p:cNvSpPr>
              <p:nvPr/>
            </p:nvSpPr>
            <p:spPr bwMode="auto">
              <a:xfrm>
                <a:off x="2784" y="2656"/>
                <a:ext cx="0" cy="3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19" name="Line 42"/>
              <p:cNvSpPr>
                <a:spLocks noChangeShapeType="1"/>
              </p:cNvSpPr>
              <p:nvPr/>
            </p:nvSpPr>
            <p:spPr bwMode="auto">
              <a:xfrm>
                <a:off x="2203" y="2656"/>
                <a:ext cx="0" cy="3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20" name="Line 44"/>
              <p:cNvSpPr>
                <a:spLocks noChangeShapeType="1"/>
              </p:cNvSpPr>
              <p:nvPr/>
            </p:nvSpPr>
            <p:spPr bwMode="auto">
              <a:xfrm>
                <a:off x="1622" y="2656"/>
                <a:ext cx="0" cy="3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21" name="Line 45"/>
              <p:cNvSpPr>
                <a:spLocks noChangeShapeType="1"/>
              </p:cNvSpPr>
              <p:nvPr/>
            </p:nvSpPr>
            <p:spPr bwMode="auto">
              <a:xfrm>
                <a:off x="1429" y="1300"/>
                <a:ext cx="0" cy="11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22" name="Line 46"/>
              <p:cNvSpPr>
                <a:spLocks noChangeShapeType="1"/>
              </p:cNvSpPr>
              <p:nvPr/>
            </p:nvSpPr>
            <p:spPr bwMode="auto">
              <a:xfrm>
                <a:off x="1042" y="1300"/>
                <a:ext cx="0" cy="11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23" name="Line 47"/>
              <p:cNvSpPr>
                <a:spLocks noChangeShapeType="1"/>
              </p:cNvSpPr>
              <p:nvPr/>
            </p:nvSpPr>
            <p:spPr bwMode="auto">
              <a:xfrm>
                <a:off x="1042" y="1300"/>
                <a:ext cx="3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24" name="Line 48"/>
              <p:cNvSpPr>
                <a:spLocks noChangeShapeType="1"/>
              </p:cNvSpPr>
              <p:nvPr/>
            </p:nvSpPr>
            <p:spPr bwMode="auto">
              <a:xfrm>
                <a:off x="1042" y="2462"/>
                <a:ext cx="3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25" name="Line 49"/>
              <p:cNvSpPr>
                <a:spLocks noChangeShapeType="1"/>
              </p:cNvSpPr>
              <p:nvPr/>
            </p:nvSpPr>
            <p:spPr bwMode="auto">
              <a:xfrm>
                <a:off x="1042" y="2655"/>
                <a:ext cx="3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26" name="Line 50"/>
              <p:cNvSpPr>
                <a:spLocks noChangeShapeType="1"/>
              </p:cNvSpPr>
              <p:nvPr/>
            </p:nvSpPr>
            <p:spPr bwMode="auto">
              <a:xfrm>
                <a:off x="1042" y="3042"/>
                <a:ext cx="3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27" name="Line 51"/>
              <p:cNvSpPr>
                <a:spLocks noChangeShapeType="1"/>
              </p:cNvSpPr>
              <p:nvPr/>
            </p:nvSpPr>
            <p:spPr bwMode="auto">
              <a:xfrm>
                <a:off x="1429" y="2655"/>
                <a:ext cx="0" cy="3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28" name="Line 52"/>
              <p:cNvSpPr>
                <a:spLocks noChangeShapeType="1"/>
              </p:cNvSpPr>
              <p:nvPr/>
            </p:nvSpPr>
            <p:spPr bwMode="auto">
              <a:xfrm>
                <a:off x="1042" y="2655"/>
                <a:ext cx="0" cy="3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29" name="Line 54"/>
              <p:cNvSpPr>
                <a:spLocks noChangeShapeType="1"/>
              </p:cNvSpPr>
              <p:nvPr/>
            </p:nvSpPr>
            <p:spPr bwMode="auto">
              <a:xfrm>
                <a:off x="1429" y="1445"/>
                <a:ext cx="251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30" name="Line 55"/>
              <p:cNvSpPr>
                <a:spLocks noChangeShapeType="1"/>
              </p:cNvSpPr>
              <p:nvPr/>
            </p:nvSpPr>
            <p:spPr bwMode="auto">
              <a:xfrm>
                <a:off x="1429" y="1736"/>
                <a:ext cx="251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31" name="Line 57"/>
              <p:cNvSpPr>
                <a:spLocks noChangeShapeType="1"/>
              </p:cNvSpPr>
              <p:nvPr/>
            </p:nvSpPr>
            <p:spPr bwMode="auto">
              <a:xfrm>
                <a:off x="1429" y="2025"/>
                <a:ext cx="251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32" name="Line 58"/>
              <p:cNvSpPr>
                <a:spLocks noChangeShapeType="1"/>
              </p:cNvSpPr>
              <p:nvPr/>
            </p:nvSpPr>
            <p:spPr bwMode="auto">
              <a:xfrm>
                <a:off x="1429" y="2316"/>
                <a:ext cx="251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33" name="Line 59"/>
              <p:cNvSpPr>
                <a:spLocks noChangeShapeType="1"/>
              </p:cNvSpPr>
              <p:nvPr/>
            </p:nvSpPr>
            <p:spPr bwMode="auto">
              <a:xfrm>
                <a:off x="1768" y="1107"/>
                <a:ext cx="0" cy="1548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34" name="Line 60"/>
              <p:cNvSpPr>
                <a:spLocks noChangeShapeType="1"/>
              </p:cNvSpPr>
              <p:nvPr/>
            </p:nvSpPr>
            <p:spPr bwMode="auto">
              <a:xfrm>
                <a:off x="2058" y="1107"/>
                <a:ext cx="0" cy="1548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35" name="Line 61"/>
              <p:cNvSpPr>
                <a:spLocks noChangeShapeType="1"/>
              </p:cNvSpPr>
              <p:nvPr/>
            </p:nvSpPr>
            <p:spPr bwMode="auto">
              <a:xfrm>
                <a:off x="2348" y="1107"/>
                <a:ext cx="0" cy="1548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36" name="Line 62"/>
              <p:cNvSpPr>
                <a:spLocks noChangeShapeType="1"/>
              </p:cNvSpPr>
              <p:nvPr/>
            </p:nvSpPr>
            <p:spPr bwMode="auto">
              <a:xfrm>
                <a:off x="2638" y="1107"/>
                <a:ext cx="0" cy="1548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37" name="Line 63"/>
              <p:cNvSpPr>
                <a:spLocks noChangeShapeType="1"/>
              </p:cNvSpPr>
              <p:nvPr/>
            </p:nvSpPr>
            <p:spPr bwMode="auto">
              <a:xfrm>
                <a:off x="2929" y="1107"/>
                <a:ext cx="0" cy="1548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38" name="Line 64"/>
              <p:cNvSpPr>
                <a:spLocks noChangeShapeType="1"/>
              </p:cNvSpPr>
              <p:nvPr/>
            </p:nvSpPr>
            <p:spPr bwMode="auto">
              <a:xfrm>
                <a:off x="3219" y="1107"/>
                <a:ext cx="0" cy="1548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39" name="Line 65"/>
              <p:cNvSpPr>
                <a:spLocks noChangeShapeType="1"/>
              </p:cNvSpPr>
              <p:nvPr/>
            </p:nvSpPr>
            <p:spPr bwMode="auto">
              <a:xfrm>
                <a:off x="3509" y="1107"/>
                <a:ext cx="0" cy="1548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40" name="Line 66"/>
              <p:cNvSpPr>
                <a:spLocks noChangeShapeType="1"/>
              </p:cNvSpPr>
              <p:nvPr/>
            </p:nvSpPr>
            <p:spPr bwMode="auto">
              <a:xfrm>
                <a:off x="3799" y="1107"/>
                <a:ext cx="0" cy="1548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41" name="Text Box 68"/>
              <p:cNvSpPr txBox="1">
                <a:spLocks noChangeArrowheads="1"/>
              </p:cNvSpPr>
              <p:nvPr/>
            </p:nvSpPr>
            <p:spPr bwMode="auto">
              <a:xfrm>
                <a:off x="776" y="865"/>
                <a:ext cx="82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>
                    <a:solidFill>
                      <a:srgbClr val="0000FF"/>
                    </a:solidFill>
                  </a:rPr>
                  <a:t>Word-lines</a:t>
                </a:r>
              </a:p>
            </p:txBody>
          </p:sp>
          <p:sp>
            <p:nvSpPr>
              <p:cNvPr id="7242" name="Line 69"/>
              <p:cNvSpPr>
                <a:spLocks noChangeShapeType="1"/>
              </p:cNvSpPr>
              <p:nvPr/>
            </p:nvSpPr>
            <p:spPr bwMode="auto">
              <a:xfrm>
                <a:off x="1380" y="1083"/>
                <a:ext cx="194" cy="338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43" name="Text Box 71"/>
              <p:cNvSpPr txBox="1">
                <a:spLocks noChangeArrowheads="1"/>
              </p:cNvSpPr>
              <p:nvPr/>
            </p:nvSpPr>
            <p:spPr bwMode="auto">
              <a:xfrm>
                <a:off x="4235" y="937"/>
                <a:ext cx="65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/>
                  <a:t>Bit-lines</a:t>
                </a:r>
              </a:p>
            </p:txBody>
          </p:sp>
          <p:sp>
            <p:nvSpPr>
              <p:cNvPr id="7244" name="Line 72"/>
              <p:cNvSpPr>
                <a:spLocks noChangeShapeType="1"/>
              </p:cNvSpPr>
              <p:nvPr/>
            </p:nvSpPr>
            <p:spPr bwMode="auto">
              <a:xfrm flipH="1">
                <a:off x="3800" y="1107"/>
                <a:ext cx="411" cy="121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45" name="Text Box 73"/>
              <p:cNvSpPr txBox="1">
                <a:spLocks noChangeArrowheads="1"/>
              </p:cNvSpPr>
              <p:nvPr/>
            </p:nvSpPr>
            <p:spPr bwMode="auto">
              <a:xfrm>
                <a:off x="2105" y="682"/>
                <a:ext cx="14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/>
                  <a:t>Bit-line Conditioning</a:t>
                </a:r>
              </a:p>
            </p:txBody>
          </p:sp>
          <p:sp>
            <p:nvSpPr>
              <p:cNvPr id="7246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721" y="1766"/>
                <a:ext cx="10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/>
                  <a:t>Row Decoder</a:t>
                </a:r>
              </a:p>
            </p:txBody>
          </p:sp>
          <p:sp>
            <p:nvSpPr>
              <p:cNvPr id="7247" name="Text Box 75"/>
              <p:cNvSpPr txBox="1">
                <a:spLocks noChangeArrowheads="1"/>
              </p:cNvSpPr>
              <p:nvPr/>
            </p:nvSpPr>
            <p:spPr bwMode="auto">
              <a:xfrm>
                <a:off x="848" y="3139"/>
                <a:ext cx="72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/>
                  <a:t>Column Decoder</a:t>
                </a:r>
              </a:p>
            </p:txBody>
          </p:sp>
          <p:sp>
            <p:nvSpPr>
              <p:cNvPr id="7248" name="Text Box 76"/>
              <p:cNvSpPr txBox="1">
                <a:spLocks noChangeArrowheads="1"/>
              </p:cNvSpPr>
              <p:nvPr/>
            </p:nvSpPr>
            <p:spPr bwMode="auto">
              <a:xfrm>
                <a:off x="4162" y="2655"/>
                <a:ext cx="72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just" eaLnBrk="1" hangingPunct="1"/>
                <a:r>
                  <a:rPr lang="en-US" altLang="he-IL" dirty="0"/>
                  <a:t>Column Circuitry</a:t>
                </a:r>
              </a:p>
            </p:txBody>
          </p:sp>
          <p:sp>
            <p:nvSpPr>
              <p:cNvPr id="7249" name="Text Box 77"/>
              <p:cNvSpPr txBox="1">
                <a:spLocks noChangeArrowheads="1"/>
              </p:cNvSpPr>
              <p:nvPr/>
            </p:nvSpPr>
            <p:spPr bwMode="auto">
              <a:xfrm>
                <a:off x="4211" y="1349"/>
                <a:ext cx="1137" cy="1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en-US" altLang="he-IL" dirty="0"/>
                  <a:t>Array of 2</a:t>
                </a:r>
                <a:r>
                  <a:rPr lang="en-US" altLang="he-IL" baseline="30000" dirty="0"/>
                  <a:t>n</a:t>
                </a:r>
                <a:r>
                  <a:rPr lang="en-US" altLang="he-IL" dirty="0"/>
                  <a:t>x2</a:t>
                </a:r>
                <a:r>
                  <a:rPr lang="en-US" altLang="he-IL" baseline="30000" dirty="0"/>
                  <a:t>m</a:t>
                </a:r>
                <a:r>
                  <a:rPr lang="en-US" altLang="he-IL" dirty="0"/>
                  <a:t> cells, organized in 2</a:t>
                </a:r>
                <a:r>
                  <a:rPr lang="en-US" altLang="he-IL" baseline="30000" dirty="0"/>
                  <a:t>n-k</a:t>
                </a:r>
                <a:r>
                  <a:rPr lang="en-US" altLang="he-IL" dirty="0"/>
                  <a:t> rows by 2</a:t>
                </a:r>
                <a:r>
                  <a:rPr lang="en-US" altLang="he-IL" baseline="30000" dirty="0"/>
                  <a:t>m+k</a:t>
                </a:r>
                <a:r>
                  <a:rPr lang="en-US" altLang="he-IL" dirty="0"/>
                  <a:t> columns </a:t>
                </a:r>
              </a:p>
            </p:txBody>
          </p:sp>
          <p:sp>
            <p:nvSpPr>
              <p:cNvPr id="7250" name="Text Box 78"/>
              <p:cNvSpPr txBox="1">
                <a:spLocks noChangeArrowheads="1"/>
              </p:cNvSpPr>
              <p:nvPr/>
            </p:nvSpPr>
            <p:spPr bwMode="auto">
              <a:xfrm>
                <a:off x="2469" y="3332"/>
                <a:ext cx="6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he-IL"/>
                  <a:t>2</a:t>
                </a:r>
                <a:r>
                  <a:rPr lang="en-US" altLang="he-IL" baseline="30000"/>
                  <a:t>m </a:t>
                </a:r>
                <a:r>
                  <a:rPr lang="en-US" altLang="he-IL"/>
                  <a:t>bits</a:t>
                </a:r>
              </a:p>
            </p:txBody>
          </p:sp>
          <p:sp>
            <p:nvSpPr>
              <p:cNvPr id="7251" name="Line 80"/>
              <p:cNvSpPr>
                <a:spLocks noChangeShapeType="1"/>
              </p:cNvSpPr>
              <p:nvPr/>
            </p:nvSpPr>
            <p:spPr bwMode="auto">
              <a:xfrm>
                <a:off x="3654" y="3042"/>
                <a:ext cx="0" cy="291"/>
              </a:xfrm>
              <a:prstGeom prst="line">
                <a:avLst/>
              </a:prstGeom>
              <a:noFill/>
              <a:ln w="38100">
                <a:solidFill>
                  <a:srgbClr val="777777"/>
                </a:solidFill>
                <a:round/>
                <a:headEnd type="triangl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52" name="Line 81"/>
              <p:cNvSpPr>
                <a:spLocks noChangeShapeType="1"/>
              </p:cNvSpPr>
              <p:nvPr/>
            </p:nvSpPr>
            <p:spPr bwMode="auto">
              <a:xfrm>
                <a:off x="3074" y="3042"/>
                <a:ext cx="0" cy="291"/>
              </a:xfrm>
              <a:prstGeom prst="line">
                <a:avLst/>
              </a:prstGeom>
              <a:noFill/>
              <a:ln w="38100">
                <a:solidFill>
                  <a:srgbClr val="777777"/>
                </a:solidFill>
                <a:round/>
                <a:headEnd type="triangl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53" name="Line 82"/>
              <p:cNvSpPr>
                <a:spLocks noChangeShapeType="1"/>
              </p:cNvSpPr>
              <p:nvPr/>
            </p:nvSpPr>
            <p:spPr bwMode="auto">
              <a:xfrm>
                <a:off x="2493" y="3042"/>
                <a:ext cx="0" cy="291"/>
              </a:xfrm>
              <a:prstGeom prst="line">
                <a:avLst/>
              </a:prstGeom>
              <a:noFill/>
              <a:ln w="38100">
                <a:solidFill>
                  <a:srgbClr val="777777"/>
                </a:solidFill>
                <a:round/>
                <a:headEnd type="triangl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54" name="Line 83"/>
              <p:cNvSpPr>
                <a:spLocks noChangeShapeType="1"/>
              </p:cNvSpPr>
              <p:nvPr/>
            </p:nvSpPr>
            <p:spPr bwMode="auto">
              <a:xfrm>
                <a:off x="1913" y="3042"/>
                <a:ext cx="0" cy="291"/>
              </a:xfrm>
              <a:prstGeom prst="line">
                <a:avLst/>
              </a:prstGeom>
              <a:noFill/>
              <a:ln w="38100">
                <a:solidFill>
                  <a:srgbClr val="777777"/>
                </a:solidFill>
                <a:round/>
                <a:headEnd type="triangl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55" name="Line 84"/>
              <p:cNvSpPr>
                <a:spLocks noChangeShapeType="1"/>
              </p:cNvSpPr>
              <p:nvPr/>
            </p:nvSpPr>
            <p:spPr bwMode="auto">
              <a:xfrm>
                <a:off x="679" y="1881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56" name="Line 85"/>
              <p:cNvSpPr>
                <a:spLocks noChangeShapeType="1"/>
              </p:cNvSpPr>
              <p:nvPr/>
            </p:nvSpPr>
            <p:spPr bwMode="auto">
              <a:xfrm>
                <a:off x="679" y="1881"/>
                <a:ext cx="0" cy="13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57" name="Line 86"/>
              <p:cNvSpPr>
                <a:spLocks noChangeShapeType="1"/>
              </p:cNvSpPr>
              <p:nvPr/>
            </p:nvSpPr>
            <p:spPr bwMode="auto">
              <a:xfrm flipH="1">
                <a:off x="679" y="2849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58" name="Line 87"/>
              <p:cNvSpPr>
                <a:spLocks noChangeShapeType="1"/>
              </p:cNvSpPr>
              <p:nvPr/>
            </p:nvSpPr>
            <p:spPr bwMode="auto">
              <a:xfrm flipV="1">
                <a:off x="630" y="2582"/>
                <a:ext cx="97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59" name="Line 88"/>
              <p:cNvSpPr>
                <a:spLocks noChangeShapeType="1"/>
              </p:cNvSpPr>
              <p:nvPr/>
            </p:nvSpPr>
            <p:spPr bwMode="auto">
              <a:xfrm flipV="1">
                <a:off x="630" y="3042"/>
                <a:ext cx="97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60" name="Line 89"/>
              <p:cNvSpPr>
                <a:spLocks noChangeShapeType="1"/>
              </p:cNvSpPr>
              <p:nvPr/>
            </p:nvSpPr>
            <p:spPr bwMode="auto">
              <a:xfrm rot="5400000" flipV="1">
                <a:off x="800" y="2800"/>
                <a:ext cx="97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61" name="Line 91"/>
              <p:cNvSpPr>
                <a:spLocks noChangeShapeType="1"/>
              </p:cNvSpPr>
              <p:nvPr/>
            </p:nvSpPr>
            <p:spPr bwMode="auto">
              <a:xfrm>
                <a:off x="1428" y="2837"/>
                <a:ext cx="1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7186" name="Text Box 94"/>
            <p:cNvSpPr txBox="1">
              <a:spLocks noChangeArrowheads="1"/>
            </p:cNvSpPr>
            <p:nvPr/>
          </p:nvSpPr>
          <p:spPr bwMode="auto">
            <a:xfrm>
              <a:off x="243" y="2408"/>
              <a:ext cx="3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he-IL" sz="1600" b="1" dirty="0" smtClean="0"/>
                <a:t>n-k</a:t>
              </a:r>
              <a:endParaRPr lang="en-US" altLang="he-IL" sz="1600" b="1" dirty="0"/>
            </a:p>
          </p:txBody>
        </p:sp>
        <p:sp>
          <p:nvSpPr>
            <p:cNvPr id="7187" name="Text Box 95"/>
            <p:cNvSpPr txBox="1">
              <a:spLocks noChangeArrowheads="1"/>
            </p:cNvSpPr>
            <p:nvPr/>
          </p:nvSpPr>
          <p:spPr bwMode="auto">
            <a:xfrm>
              <a:off x="305" y="2916"/>
              <a:ext cx="2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he-IL" sz="1600" b="1" dirty="0"/>
                <a:t>n</a:t>
              </a:r>
            </a:p>
          </p:txBody>
        </p:sp>
        <p:sp>
          <p:nvSpPr>
            <p:cNvPr id="7188" name="Text Box 97"/>
            <p:cNvSpPr txBox="1">
              <a:spLocks noChangeArrowheads="1"/>
            </p:cNvSpPr>
            <p:nvPr/>
          </p:nvSpPr>
          <p:spPr bwMode="auto">
            <a:xfrm>
              <a:off x="608" y="2601"/>
              <a:ext cx="2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he-IL" sz="1600" b="1" dirty="0"/>
                <a:t>k</a:t>
              </a:r>
            </a:p>
          </p:txBody>
        </p:sp>
      </p:grpSp>
      <p:sp>
        <p:nvSpPr>
          <p:cNvPr id="7173" name="Text Box 98"/>
          <p:cNvSpPr txBox="1">
            <a:spLocks noChangeArrowheads="1"/>
          </p:cNvSpPr>
          <p:nvPr/>
        </p:nvSpPr>
        <p:spPr bwMode="auto">
          <a:xfrm>
            <a:off x="1110057" y="317500"/>
            <a:ext cx="6927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he-IL" sz="3600" dirty="0"/>
              <a:t>General Memory architecture</a:t>
            </a:r>
          </a:p>
        </p:txBody>
      </p:sp>
      <p:sp>
        <p:nvSpPr>
          <p:cNvPr id="7174" name="Text Box 99"/>
          <p:cNvSpPr txBox="1">
            <a:spLocks noChangeArrowheads="1"/>
          </p:cNvSpPr>
          <p:nvPr/>
        </p:nvSpPr>
        <p:spPr bwMode="auto">
          <a:xfrm>
            <a:off x="2918531" y="5772150"/>
            <a:ext cx="3303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altLang="he-IL" dirty="0" smtClean="0"/>
              <a:t>4-word </a:t>
            </a:r>
            <a:r>
              <a:rPr lang="en-US" altLang="he-IL" dirty="0"/>
              <a:t>by </a:t>
            </a:r>
            <a:r>
              <a:rPr lang="en-US" altLang="he-IL" dirty="0" smtClean="0"/>
              <a:t>8-bit </a:t>
            </a:r>
            <a:r>
              <a:rPr lang="en-US" altLang="he-IL" dirty="0"/>
              <a:t>folded memory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498725" y="2162175"/>
            <a:ext cx="2995613" cy="1651000"/>
            <a:chOff x="2498130" y="2161635"/>
            <a:chExt cx="2995590" cy="1651415"/>
          </a:xfrm>
        </p:grpSpPr>
        <p:sp>
          <p:nvSpPr>
            <p:cNvPr id="7181" name="Rectangle 1"/>
            <p:cNvSpPr>
              <a:spLocks noChangeArrowheads="1"/>
            </p:cNvSpPr>
            <p:nvPr/>
          </p:nvSpPr>
          <p:spPr bwMode="auto">
            <a:xfrm>
              <a:off x="2498130" y="2161635"/>
              <a:ext cx="268835" cy="165141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  <p:sp>
          <p:nvSpPr>
            <p:cNvPr id="7182" name="Rectangle 87"/>
            <p:cNvSpPr>
              <a:spLocks noChangeArrowheads="1"/>
            </p:cNvSpPr>
            <p:nvPr/>
          </p:nvSpPr>
          <p:spPr bwMode="auto">
            <a:xfrm>
              <a:off x="3419850" y="2161635"/>
              <a:ext cx="268835" cy="165141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  <p:sp>
          <p:nvSpPr>
            <p:cNvPr id="7183" name="Rectangle 88"/>
            <p:cNvSpPr>
              <a:spLocks noChangeArrowheads="1"/>
            </p:cNvSpPr>
            <p:nvPr/>
          </p:nvSpPr>
          <p:spPr bwMode="auto">
            <a:xfrm>
              <a:off x="4303165" y="2161635"/>
              <a:ext cx="268835" cy="165141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  <p:sp>
          <p:nvSpPr>
            <p:cNvPr id="7184" name="Rectangle 89"/>
            <p:cNvSpPr>
              <a:spLocks noChangeArrowheads="1"/>
            </p:cNvSpPr>
            <p:nvPr/>
          </p:nvSpPr>
          <p:spPr bwMode="auto">
            <a:xfrm>
              <a:off x="5224885" y="2161635"/>
              <a:ext cx="268835" cy="165141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2959100" y="2162175"/>
            <a:ext cx="2995613" cy="1651000"/>
            <a:chOff x="2498130" y="2161635"/>
            <a:chExt cx="2995590" cy="1651415"/>
          </a:xfrm>
        </p:grpSpPr>
        <p:sp>
          <p:nvSpPr>
            <p:cNvPr id="7177" name="Rectangle 92"/>
            <p:cNvSpPr>
              <a:spLocks noChangeArrowheads="1"/>
            </p:cNvSpPr>
            <p:nvPr/>
          </p:nvSpPr>
          <p:spPr bwMode="auto">
            <a:xfrm>
              <a:off x="2498130" y="2161635"/>
              <a:ext cx="268835" cy="165141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  <p:sp>
          <p:nvSpPr>
            <p:cNvPr id="7178" name="Rectangle 93"/>
            <p:cNvSpPr>
              <a:spLocks noChangeArrowheads="1"/>
            </p:cNvSpPr>
            <p:nvPr/>
          </p:nvSpPr>
          <p:spPr bwMode="auto">
            <a:xfrm>
              <a:off x="3419850" y="2161635"/>
              <a:ext cx="268835" cy="165141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  <p:sp>
          <p:nvSpPr>
            <p:cNvPr id="7179" name="Rectangle 94"/>
            <p:cNvSpPr>
              <a:spLocks noChangeArrowheads="1"/>
            </p:cNvSpPr>
            <p:nvPr/>
          </p:nvSpPr>
          <p:spPr bwMode="auto">
            <a:xfrm>
              <a:off x="4303165" y="2161635"/>
              <a:ext cx="268835" cy="165141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  <p:sp>
          <p:nvSpPr>
            <p:cNvPr id="7180" name="Rectangle 95"/>
            <p:cNvSpPr>
              <a:spLocks noChangeArrowheads="1"/>
            </p:cNvSpPr>
            <p:nvPr/>
          </p:nvSpPr>
          <p:spPr bwMode="auto">
            <a:xfrm>
              <a:off x="5224885" y="2161635"/>
              <a:ext cx="268835" cy="165141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9847" y="1505744"/>
            <a:ext cx="7941426" cy="4139940"/>
            <a:chOff x="419847" y="1505744"/>
            <a:chExt cx="7941426" cy="4139940"/>
          </a:xfrm>
        </p:grpSpPr>
        <p:grpSp>
          <p:nvGrpSpPr>
            <p:cNvPr id="2" name="Group 1"/>
            <p:cNvGrpSpPr/>
            <p:nvPr/>
          </p:nvGrpSpPr>
          <p:grpSpPr>
            <a:xfrm>
              <a:off x="419847" y="1505744"/>
              <a:ext cx="7941426" cy="4139940"/>
              <a:chOff x="419847" y="1505744"/>
              <a:chExt cx="7941426" cy="4139940"/>
            </a:xfrm>
          </p:grpSpPr>
          <p:sp>
            <p:nvSpPr>
              <p:cNvPr id="93" name="Text Box 94"/>
              <p:cNvSpPr txBox="1">
                <a:spLocks noChangeArrowheads="1"/>
              </p:cNvSpPr>
              <p:nvPr/>
            </p:nvSpPr>
            <p:spPr bwMode="auto">
              <a:xfrm>
                <a:off x="442368" y="3595408"/>
                <a:ext cx="424951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he-IL" sz="1600" b="1" dirty="0" smtClean="0">
                    <a:solidFill>
                      <a:srgbClr val="FF0000"/>
                    </a:solidFill>
                  </a:rPr>
                  <a:t>2</a:t>
                </a:r>
                <a:endParaRPr lang="en-US" altLang="he-IL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4" name="Text Box 94"/>
              <p:cNvSpPr txBox="1">
                <a:spLocks noChangeArrowheads="1"/>
              </p:cNvSpPr>
              <p:nvPr/>
            </p:nvSpPr>
            <p:spPr bwMode="auto">
              <a:xfrm>
                <a:off x="419847" y="4859338"/>
                <a:ext cx="424951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he-IL" sz="1600" b="1" dirty="0" smtClean="0">
                    <a:solidFill>
                      <a:srgbClr val="FF0000"/>
                    </a:solidFill>
                  </a:rPr>
                  <a:t>3</a:t>
                </a:r>
                <a:endParaRPr lang="en-US" altLang="he-IL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5" name="Text Box 94"/>
              <p:cNvSpPr txBox="1">
                <a:spLocks noChangeArrowheads="1"/>
              </p:cNvSpPr>
              <p:nvPr/>
            </p:nvSpPr>
            <p:spPr bwMode="auto">
              <a:xfrm>
                <a:off x="4551673" y="5309134"/>
                <a:ext cx="59659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he-IL" sz="1600" b="1" dirty="0" smtClean="0">
                    <a:solidFill>
                      <a:srgbClr val="FF0000"/>
                    </a:solidFill>
                  </a:rPr>
                  <a:t>m=2</a:t>
                </a:r>
                <a:endParaRPr lang="en-US" altLang="he-IL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Text Box 94"/>
              <p:cNvSpPr txBox="1">
                <a:spLocks noChangeArrowheads="1"/>
              </p:cNvSpPr>
              <p:nvPr/>
            </p:nvSpPr>
            <p:spPr bwMode="auto">
              <a:xfrm>
                <a:off x="7567612" y="1505744"/>
                <a:ext cx="793661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he-IL" sz="1600" b="1" dirty="0" smtClean="0">
                    <a:solidFill>
                      <a:srgbClr val="FF0000"/>
                    </a:solidFill>
                  </a:rPr>
                  <a:t>8 bits</a:t>
                </a:r>
                <a:endParaRPr lang="en-US" altLang="he-IL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8" name="Text Box 94"/>
            <p:cNvSpPr txBox="1">
              <a:spLocks noChangeArrowheads="1"/>
            </p:cNvSpPr>
            <p:nvPr/>
          </p:nvSpPr>
          <p:spPr bwMode="auto">
            <a:xfrm>
              <a:off x="1189741" y="4129088"/>
              <a:ext cx="24978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he-IL" sz="1600" b="1" dirty="0" smtClean="0">
                  <a:solidFill>
                    <a:srgbClr val="FF0000"/>
                  </a:solidFill>
                </a:rPr>
                <a:t>1</a:t>
              </a:r>
              <a:endParaRPr lang="en-US" altLang="he-IL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55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20402</TotalTime>
  <Words>5886</Words>
  <Application>Microsoft Office PowerPoint</Application>
  <PresentationFormat>On-screen Show (4:3)</PresentationFormat>
  <Paragraphs>621</Paragraphs>
  <Slides>81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Office Theme</vt:lpstr>
      <vt:lpstr>Equation</vt:lpstr>
      <vt:lpstr>Caches</vt:lpstr>
      <vt:lpstr>Amdahl’s Law</vt:lpstr>
      <vt:lpstr>Principle of Locality</vt:lpstr>
      <vt:lpstr>Memory Hierarchy</vt:lpstr>
      <vt:lpstr>Memory Hierarchy</vt:lpstr>
      <vt:lpstr>Hit and Miss</vt:lpstr>
      <vt:lpstr>PowerPoint Presentation</vt:lpstr>
      <vt:lpstr>PowerPoint Presentation</vt:lpstr>
      <vt:lpstr>PowerPoint Presentation</vt:lpstr>
      <vt:lpstr>6-Transistor SRAM Cell</vt:lpstr>
      <vt:lpstr>Dynamic 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Requesting data from the cache</vt:lpstr>
      <vt:lpstr>Direct-Mapped Cache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Cache Size</vt:lpstr>
      <vt:lpstr>PowerPoint Presentation</vt:lpstr>
      <vt:lpstr>PowerPoint Presentation</vt:lpstr>
      <vt:lpstr>Block Size Implications</vt:lpstr>
      <vt:lpstr>PowerPoint Presentation</vt:lpstr>
      <vt:lpstr>PowerPoint Presentation</vt:lpstr>
      <vt:lpstr>PowerPoint Presentation</vt:lpstr>
      <vt:lpstr>Handling Cache Misses</vt:lpstr>
      <vt:lpstr>PowerPoint Presentation</vt:lpstr>
      <vt:lpstr>Handling Writes</vt:lpstr>
      <vt:lpstr>Speeding Up</vt:lpstr>
      <vt:lpstr>PowerPoint Presentation</vt:lpstr>
      <vt:lpstr>Main Memory Design Considerations</vt:lpstr>
      <vt:lpstr>PowerPoint Presentation</vt:lpstr>
      <vt:lpstr>Cache Performance</vt:lpstr>
      <vt:lpstr>CPU Time</vt:lpstr>
      <vt:lpstr>PowerPoint Presentation</vt:lpstr>
      <vt:lpstr>PowerPoint Presentation</vt:lpstr>
      <vt:lpstr>PowerPoint Presentation</vt:lpstr>
      <vt:lpstr>PowerPoint Presentation</vt:lpstr>
      <vt:lpstr>Reducing Cache Misses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Locating a Block in the Cache</vt:lpstr>
      <vt:lpstr>PowerPoint Presentation</vt:lpstr>
      <vt:lpstr>PowerPoint Presentation</vt:lpstr>
      <vt:lpstr>Which Block to Replace?</vt:lpstr>
      <vt:lpstr>PowerPoint Presentation</vt:lpstr>
      <vt:lpstr>Multilevel Caches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Victim Cache</vt:lpstr>
      <vt:lpstr>PowerPoint Presentation</vt:lpstr>
      <vt:lpstr>PowerPoint Presentation</vt:lpstr>
      <vt:lpstr>PowerPoint Presentation</vt:lpstr>
      <vt:lpstr>Assist Cache</vt:lpstr>
      <vt:lpstr>PowerPoint Presentation</vt:lpstr>
      <vt:lpstr>PowerPoint Presentation</vt:lpstr>
      <vt:lpstr>Dynamic L1 Exclusion</vt:lpstr>
      <vt:lpstr>PowerPoint Presentation</vt:lpstr>
      <vt:lpstr>PowerPoint Presentation</vt:lpstr>
      <vt:lpstr>PowerPoint Presentation</vt:lpstr>
      <vt:lpstr>PowerPoint Presentation</vt:lpstr>
      <vt:lpstr>Summary – Four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Shmuel Wimer</dc:creator>
  <cp:lastModifiedBy>ENG</cp:lastModifiedBy>
  <cp:revision>419</cp:revision>
  <dcterms:created xsi:type="dcterms:W3CDTF">2006-08-16T00:00:00Z</dcterms:created>
  <dcterms:modified xsi:type="dcterms:W3CDTF">2021-04-06T06:33:59Z</dcterms:modified>
</cp:coreProperties>
</file>